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4" r:id="rId2"/>
    <p:sldId id="595" r:id="rId3"/>
    <p:sldId id="594" r:id="rId4"/>
    <p:sldId id="591" r:id="rId5"/>
    <p:sldId id="588" r:id="rId6"/>
    <p:sldId id="596" r:id="rId7"/>
    <p:sldId id="590" r:id="rId8"/>
    <p:sldId id="570" r:id="rId9"/>
    <p:sldId id="574" r:id="rId10"/>
    <p:sldId id="578" r:id="rId11"/>
    <p:sldId id="597" r:id="rId12"/>
    <p:sldId id="496" r:id="rId13"/>
    <p:sldId id="589" r:id="rId14"/>
    <p:sldId id="579" r:id="rId15"/>
    <p:sldId id="372" r:id="rId16"/>
    <p:sldId id="582" r:id="rId17"/>
    <p:sldId id="257" r:id="rId18"/>
    <p:sldId id="569" r:id="rId19"/>
    <p:sldId id="580" r:id="rId20"/>
    <p:sldId id="581" r:id="rId21"/>
    <p:sldId id="342" r:id="rId22"/>
    <p:sldId id="577" r:id="rId23"/>
    <p:sldId id="598" r:id="rId24"/>
    <p:sldId id="287" r:id="rId25"/>
    <p:sldId id="264" r:id="rId26"/>
    <p:sldId id="262" r:id="rId27"/>
    <p:sldId id="260" r:id="rId28"/>
    <p:sldId id="261" r:id="rId29"/>
    <p:sldId id="592" r:id="rId30"/>
    <p:sldId id="404" r:id="rId31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4C8B5-0BA6-4667-AF3D-B8426E0F1789}" type="datetimeFigureOut">
              <a:rPr lang="nl-NL" smtClean="0"/>
              <a:pPr/>
              <a:t>2-10-2019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024E4-1FBA-4ACA-8B34-4FA2E6F531F1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3F30E22-5C1E-0C45-A050-6DE40026F7D5}" type="slidenum">
              <a:rPr lang="en-GB" sz="1200"/>
              <a:pPr eaLnBrk="1" hangingPunct="1"/>
              <a:t>1</a:t>
            </a:fld>
            <a:endParaRPr lang="en-GB" sz="12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6400" cy="4116387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52" tIns="46626" rIns="93252" bIns="46626"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121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803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>
              <a:latin typeface="Calibri" charset="0"/>
              <a:ea typeface="ＭＳ Ｐゴシック" charset="0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 Linotyp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 Linotyp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ＭＳ Ｐゴシック" charset="0"/>
              </a:defRPr>
            </a:lvl9pPr>
          </a:lstStyle>
          <a:p>
            <a:pPr eaLnBrk="1" hangingPunct="1"/>
            <a:fld id="{EF8132EC-36C3-CA4E-B527-0B87D3157261}" type="slidenum">
              <a:rPr lang="en-GB" sz="1200">
                <a:solidFill>
                  <a:prstClr val="black"/>
                </a:solidFill>
                <a:latin typeface="Arial" charset="0"/>
                <a:cs typeface="Arial" charset="0"/>
              </a:rPr>
              <a:pPr eaLnBrk="1" hangingPunct="1"/>
              <a:t>21</a:t>
            </a:fld>
            <a:endParaRPr lang="en-GB" sz="120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298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ln/>
        </p:spPr>
        <p:txBody>
          <a:bodyPr/>
          <a:lstStyle/>
          <a:p>
            <a:fld id="{67C4264C-7902-4BB0-9D86-533A64DA69F2}" type="datetime1">
              <a:rPr lang="en-US" smtClean="0">
                <a:ea typeface="ＭＳ Ｐゴシック" pitchFamily="32" charset="-128"/>
              </a:rPr>
              <a:pPr/>
              <a:t>10/2/2019</a:t>
            </a:fld>
            <a:endParaRPr lang="en-US">
              <a:ea typeface="ＭＳ Ｐゴシック" pitchFamily="32" charset="-128"/>
            </a:endParaRPr>
          </a:p>
        </p:txBody>
      </p:sp>
      <p:sp>
        <p:nvSpPr>
          <p:cNvPr id="112643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6E94E16A-DCE2-43FD-965D-8CE0FB04C99A}" type="slidenum">
              <a:rPr lang="en-GB" smtClean="0">
                <a:ea typeface="ＭＳ Ｐゴシック" pitchFamily="32" charset="-128"/>
              </a:rPr>
              <a:pPr/>
              <a:t>22</a:t>
            </a:fld>
            <a:endParaRPr lang="en-GB">
              <a:ea typeface="ＭＳ Ｐゴシック" pitchFamily="32" charset="-128"/>
            </a:endParaRPr>
          </a:p>
        </p:txBody>
      </p:sp>
      <p:sp>
        <p:nvSpPr>
          <p:cNvPr id="112644" name="Rectangle 1"/>
          <p:cNvSpPr>
            <a:spLocks noGrp="1" noChangeArrowheads="1"/>
          </p:cNvSpPr>
          <p:nvPr>
            <p:ph type="body"/>
          </p:nvPr>
        </p:nvSpPr>
        <p:spPr>
          <a:noFill/>
          <a:ln/>
        </p:spPr>
        <p:txBody>
          <a:bodyPr wrap="none" anchor="ctr"/>
          <a:lstStyle/>
          <a:p>
            <a:endParaRPr lang="nl-NL" dirty="0"/>
          </a:p>
        </p:txBody>
      </p:sp>
      <p:sp>
        <p:nvSpPr>
          <p:cNvPr id="112645" name="AutoShape 2"/>
          <p:cNvSpPr>
            <a:spLocks noChangeArrowheads="1"/>
          </p:cNvSpPr>
          <p:nvPr/>
        </p:nvSpPr>
        <p:spPr bwMode="auto">
          <a:xfrm>
            <a:off x="3884758" y="8684899"/>
            <a:ext cx="2971639" cy="456177"/>
          </a:xfrm>
          <a:custGeom>
            <a:avLst/>
            <a:gdLst>
              <a:gd name="T0" fmla="*/ 2944812 w 2944812"/>
              <a:gd name="T1" fmla="*/ 247650 h 495300"/>
              <a:gd name="T2" fmla="*/ 1472406 w 2944812"/>
              <a:gd name="T3" fmla="*/ 495300 h 495300"/>
              <a:gd name="T4" fmla="*/ 0 w 2944812"/>
              <a:gd name="T5" fmla="*/ 247650 h 495300"/>
              <a:gd name="T6" fmla="*/ 1472406 w 2944812"/>
              <a:gd name="T7" fmla="*/ 0 h 49530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2944812"/>
              <a:gd name="T13" fmla="*/ 0 h 495300"/>
              <a:gd name="T14" fmla="*/ 2944812 w 2944812"/>
              <a:gd name="T15" fmla="*/ 495300 h 4953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44812" h="495300">
                <a:moveTo>
                  <a:pt x="0" y="0"/>
                </a:moveTo>
                <a:lnTo>
                  <a:pt x="8180" y="0"/>
                </a:lnTo>
                <a:lnTo>
                  <a:pt x="8180" y="1376"/>
                </a:lnTo>
                <a:lnTo>
                  <a:pt x="0" y="1376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lIns="90000" tIns="45000" rIns="90000" bIns="450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3A7145E-67E5-4563-9B01-08C309E22A3B}" type="slidenum">
              <a:rPr lang="nl-NL" sz="1200">
                <a:solidFill>
                  <a:srgbClr val="FFE37E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22</a:t>
            </a:fld>
            <a:endParaRPr lang="nl-NL" sz="1200">
              <a:solidFill>
                <a:srgbClr val="FFE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806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</a:t>
            </a:r>
            <a:r>
              <a:rPr lang="nl-NL" baseline="0" dirty="0"/>
              <a:t>ervloeiing van fysieke en virtuele wereld waarin je meer kunt samenwerken, maar waarin je elkaar moeilijker kunt vertrouwen.</a:t>
            </a:r>
          </a:p>
          <a:p>
            <a:r>
              <a:rPr lang="en-GB" sz="2000" dirty="0" err="1"/>
              <a:t>Technologische</a:t>
            </a:r>
            <a:r>
              <a:rPr lang="en-GB" sz="2000" baseline="0" dirty="0"/>
              <a:t> </a:t>
            </a:r>
            <a:r>
              <a:rPr lang="en-GB" sz="2000" baseline="0" dirty="0" err="1"/>
              <a:t>veranderingen</a:t>
            </a:r>
            <a:r>
              <a:rPr lang="en-GB" sz="2000" baseline="0" dirty="0"/>
              <a:t>: </a:t>
            </a:r>
            <a:r>
              <a:rPr lang="en-GB" sz="1800" dirty="0"/>
              <a:t>ID management, Trusted smartphones en Block chains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ED9D45-8DDF-7C49-8030-8B59E5E15D8D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9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E18CF-B028-4D0A-AE38-059E38B5523B}" type="datetimeFigureOut">
              <a:rPr lang="nl-NL" smtClean="0"/>
              <a:pPr/>
              <a:t>2-10-2019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1E3C-6FB6-4987-84FD-C2B23C472D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E18CF-B028-4D0A-AE38-059E38B5523B}" type="datetimeFigureOut">
              <a:rPr lang="nl-NL" smtClean="0"/>
              <a:pPr/>
              <a:t>2-10-2019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1E3C-6FB6-4987-84FD-C2B23C472D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E18CF-B028-4D0A-AE38-059E38B5523B}" type="datetimeFigureOut">
              <a:rPr lang="nl-NL" smtClean="0"/>
              <a:pPr/>
              <a:t>2-10-2019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1E3C-6FB6-4987-84FD-C2B23C472D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679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787401" y="1628775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>
          <a:xfrm>
            <a:off x="7096643" y="6545927"/>
            <a:ext cx="720000" cy="144000"/>
          </a:xfrm>
          <a:prstGeom prst="rect">
            <a:avLst/>
          </a:prstGeom>
        </p:spPr>
        <p:txBody>
          <a:bodyPr/>
          <a:lstStyle/>
          <a:p>
            <a:r>
              <a:rPr lang="de-DE" altLang="de-DE">
                <a:solidFill>
                  <a:srgbClr val="7F7F7F"/>
                </a:solidFill>
              </a:rPr>
              <a:t>2019-09-23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© 2019 GLEIF and/or its affiliates. All rights reserved.   |  Gerard Hartsink  |  SIBOS, London</a:t>
            </a:r>
          </a:p>
        </p:txBody>
      </p:sp>
    </p:spTree>
    <p:extLst>
      <p:ext uri="{BB962C8B-B14F-4D97-AF65-F5344CB8AC3E}">
        <p14:creationId xmlns:p14="http://schemas.microsoft.com/office/powerpoint/2010/main" val="481210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#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ep 26"/>
          <p:cNvGrpSpPr/>
          <p:nvPr userDrawn="1"/>
        </p:nvGrpSpPr>
        <p:grpSpPr>
          <a:xfrm>
            <a:off x="9517127" y="14897"/>
            <a:ext cx="2037647" cy="4747006"/>
            <a:chOff x="12689502" y="14897"/>
            <a:chExt cx="2716862" cy="4747006"/>
          </a:xfrm>
        </p:grpSpPr>
        <p:grpSp>
          <p:nvGrpSpPr>
            <p:cNvPr id="28" name="Groep 27"/>
            <p:cNvGrpSpPr/>
            <p:nvPr userDrawn="1"/>
          </p:nvGrpSpPr>
          <p:grpSpPr>
            <a:xfrm>
              <a:off x="12689502" y="14897"/>
              <a:ext cx="2716862" cy="3676571"/>
              <a:chOff x="12434693" y="14897"/>
              <a:chExt cx="2716862" cy="3676571"/>
            </a:xfrm>
          </p:grpSpPr>
          <p:sp>
            <p:nvSpPr>
              <p:cNvPr id="34" name="Rechthoek 33"/>
              <p:cNvSpPr/>
              <p:nvPr/>
            </p:nvSpPr>
            <p:spPr>
              <a:xfrm>
                <a:off x="12441150" y="14897"/>
                <a:ext cx="2696270" cy="16177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>
                  <a:lnSpc>
                    <a:spcPct val="80000"/>
                  </a:lnSpc>
                </a:pPr>
                <a:r>
                  <a:rPr lang="nl-NL" sz="1143" b="1" kern="0" cap="all" baseline="0" noProof="0" dirty="0">
                    <a:solidFill>
                      <a:schemeClr val="accent1"/>
                    </a:solidFill>
                    <a:latin typeface="+mn-lt"/>
                    <a:cs typeface="Segoe UI Light" panose="020B0502040204020203" pitchFamily="34" charset="0"/>
                  </a:rPr>
                  <a:t>AFBEELDING INVOEGEN</a:t>
                </a:r>
              </a:p>
            </p:txBody>
          </p:sp>
          <p:sp>
            <p:nvSpPr>
              <p:cNvPr id="35" name="Tekstvak 33"/>
              <p:cNvSpPr txBox="1"/>
              <p:nvPr/>
            </p:nvSpPr>
            <p:spPr>
              <a:xfrm>
                <a:off x="12441149" y="814239"/>
                <a:ext cx="2710405" cy="719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857" kern="0" noProof="0" dirty="0">
                    <a:latin typeface="+mn-lt"/>
                    <a:cs typeface="Segoe UI Light" panose="020B0502040204020203" pitchFamily="34" charset="0"/>
                  </a:rPr>
                  <a:t>Indien nodig, verwijder de bestaande afbeelding. Klik op het pictogram </a:t>
                </a:r>
                <a:br>
                  <a:rPr lang="nl-NL" sz="857" kern="0" noProof="0" dirty="0">
                    <a:latin typeface="+mn-lt"/>
                    <a:cs typeface="Segoe UI Light" panose="020B0502040204020203" pitchFamily="34" charset="0"/>
                  </a:rPr>
                </a:br>
                <a:r>
                  <a:rPr lang="nl-NL" sz="857" kern="0" noProof="0" dirty="0">
                    <a:latin typeface="+mn-lt"/>
                    <a:cs typeface="Segoe UI Light" panose="020B0502040204020203" pitchFamily="34" charset="0"/>
                  </a:rPr>
                  <a:t>om een afbeelding in te voegen</a:t>
                </a:r>
                <a:br>
                  <a:rPr lang="nl-NL" sz="857" kern="0" noProof="0" dirty="0">
                    <a:latin typeface="+mn-lt"/>
                    <a:cs typeface="Segoe UI Light" panose="020B0502040204020203" pitchFamily="34" charset="0"/>
                  </a:rPr>
                </a:br>
                <a:r>
                  <a:rPr lang="nl-NL" sz="786" i="1" kern="0" noProof="0" dirty="0">
                    <a:latin typeface="+mn-lt"/>
                    <a:cs typeface="Segoe UI Light" panose="020B0502040204020203" pitchFamily="34" charset="0"/>
                  </a:rPr>
                  <a:t>(zie onderstaand voorbeeld).</a:t>
                </a:r>
              </a:p>
            </p:txBody>
          </p:sp>
          <p:sp>
            <p:nvSpPr>
              <p:cNvPr id="36" name="Tekstvak 33"/>
              <p:cNvSpPr txBox="1"/>
              <p:nvPr/>
            </p:nvSpPr>
            <p:spPr>
              <a:xfrm>
                <a:off x="12441149" y="2793904"/>
                <a:ext cx="2710405" cy="395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857" kern="0" noProof="0" dirty="0">
                    <a:latin typeface="+mn-lt"/>
                    <a:cs typeface="Segoe UI Light" panose="020B0502040204020203" pitchFamily="34" charset="0"/>
                  </a:rPr>
                  <a:t>Selecteer de afbeelding die u wilt invoegen en klik op </a:t>
                </a:r>
                <a:r>
                  <a:rPr lang="nl-NL" sz="857" b="1" kern="0" noProof="0" dirty="0">
                    <a:latin typeface="+mn-lt"/>
                    <a:cs typeface="Segoe UI Light" panose="020B0502040204020203" pitchFamily="34" charset="0"/>
                  </a:rPr>
                  <a:t>‘Invoegen’</a:t>
                </a:r>
              </a:p>
            </p:txBody>
          </p:sp>
          <p:sp>
            <p:nvSpPr>
              <p:cNvPr id="57" name="Ovaal 56"/>
              <p:cNvSpPr/>
              <p:nvPr/>
            </p:nvSpPr>
            <p:spPr>
              <a:xfrm>
                <a:off x="12441150" y="379292"/>
                <a:ext cx="327206" cy="327206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6531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1</a:t>
                </a:r>
              </a:p>
            </p:txBody>
          </p:sp>
          <p:sp>
            <p:nvSpPr>
              <p:cNvPr id="58" name="Ovaal 57"/>
              <p:cNvSpPr/>
              <p:nvPr/>
            </p:nvSpPr>
            <p:spPr>
              <a:xfrm>
                <a:off x="12441150" y="2337208"/>
                <a:ext cx="327206" cy="327206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65310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2</a:t>
                </a:r>
              </a:p>
            </p:txBody>
          </p:sp>
          <p:cxnSp>
            <p:nvCxnSpPr>
              <p:cNvPr id="59" name="Rechte verbindingslijn 58"/>
              <p:cNvCxnSpPr/>
              <p:nvPr/>
            </p:nvCxnSpPr>
            <p:spPr>
              <a:xfrm>
                <a:off x="12441150" y="248176"/>
                <a:ext cx="2710405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cxnSp>
            <p:nvCxnSpPr>
              <p:cNvPr id="60" name="Rechte verbindingslijn 59"/>
              <p:cNvCxnSpPr/>
              <p:nvPr/>
            </p:nvCxnSpPr>
            <p:spPr>
              <a:xfrm>
                <a:off x="12441149" y="2212830"/>
                <a:ext cx="2710405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cxnSp>
            <p:nvCxnSpPr>
              <p:cNvPr id="61" name="Rechte verbindingslijn 60"/>
              <p:cNvCxnSpPr/>
              <p:nvPr/>
            </p:nvCxnSpPr>
            <p:spPr>
              <a:xfrm>
                <a:off x="12444679" y="3691468"/>
                <a:ext cx="2706875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pic>
            <p:nvPicPr>
              <p:cNvPr id="62" name="Icoontje afbeeldi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34693" y="1677764"/>
                <a:ext cx="403210" cy="403210"/>
              </a:xfrm>
              <a:prstGeom prst="rect">
                <a:avLst/>
              </a:prstGeom>
            </p:spPr>
          </p:pic>
          <p:grpSp>
            <p:nvGrpSpPr>
              <p:cNvPr id="63" name="Groep 62"/>
              <p:cNvGrpSpPr/>
              <p:nvPr/>
            </p:nvGrpSpPr>
            <p:grpSpPr>
              <a:xfrm>
                <a:off x="12450571" y="3301369"/>
                <a:ext cx="1002992" cy="267962"/>
                <a:chOff x="13560784" y="3471416"/>
                <a:chExt cx="1114138" cy="297656"/>
              </a:xfrm>
            </p:grpSpPr>
            <p:sp>
              <p:nvSpPr>
                <p:cNvPr id="64" name="Afgeronde rechthoek 63"/>
                <p:cNvSpPr/>
                <p:nvPr/>
              </p:nvSpPr>
              <p:spPr>
                <a:xfrm>
                  <a:off x="13560784" y="3471416"/>
                  <a:ext cx="1114138" cy="297656"/>
                </a:xfrm>
                <a:prstGeom prst="roundRect">
                  <a:avLst/>
                </a:prstGeom>
                <a:gradFill flip="none" rotWithShape="1">
                  <a:gsLst>
                    <a:gs pos="4000">
                      <a:srgbClr val="00B0F0"/>
                    </a:gs>
                    <a:gs pos="0">
                      <a:srgbClr val="0070C0"/>
                    </a:gs>
                    <a:gs pos="100000">
                      <a:srgbClr val="0070C0"/>
                    </a:gs>
                    <a:gs pos="12000">
                      <a:srgbClr val="D1EAFF"/>
                    </a:gs>
                    <a:gs pos="96000">
                      <a:srgbClr val="00B0F0"/>
                    </a:gs>
                    <a:gs pos="89000">
                      <a:srgbClr val="DDF4FF"/>
                    </a:gs>
                    <a:gs pos="43000">
                      <a:srgbClr val="D1EAFF"/>
                    </a:gs>
                    <a:gs pos="51000">
                      <a:srgbClr val="DDF4FF"/>
                    </a:gs>
                  </a:gsLst>
                  <a:lin ang="16200000" scaled="1"/>
                  <a:tileRect/>
                </a:gradFill>
                <a:ln w="63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512" noProof="0" dirty="0">
                    <a:latin typeface="+mn-lt"/>
                  </a:endParaRPr>
                </a:p>
              </p:txBody>
            </p:sp>
            <p:sp>
              <p:nvSpPr>
                <p:cNvPr id="65" name="Tekstvak 64"/>
                <p:cNvSpPr txBox="1"/>
                <p:nvPr/>
              </p:nvSpPr>
              <p:spPr>
                <a:xfrm>
                  <a:off x="13573595" y="3512684"/>
                  <a:ext cx="888309" cy="22464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i="0" u="none" strike="noStrike" kern="0" cap="none" spc="0" normalizeH="0" baseline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5pPr>
                  <a:lvl6pPr>
                    <a:defRPr>
                      <a:latin typeface="Arial" charset="0"/>
                      <a:cs typeface="Arial" charset="0"/>
                    </a:defRPr>
                  </a:lvl6pPr>
                  <a:lvl7pPr>
                    <a:defRPr>
                      <a:latin typeface="Arial" charset="0"/>
                      <a:cs typeface="Arial" charset="0"/>
                    </a:defRPr>
                  </a:lvl7pPr>
                  <a:lvl8pPr>
                    <a:defRPr>
                      <a:latin typeface="Arial" charset="0"/>
                      <a:cs typeface="Arial" charset="0"/>
                    </a:defRPr>
                  </a:lvl8pPr>
                  <a:lvl9pPr>
                    <a:defRPr>
                      <a:latin typeface="Arial" charset="0"/>
                      <a:cs typeface="Arial" charset="0"/>
                    </a:defRPr>
                  </a:lvl9pPr>
                </a:lstStyle>
                <a:p>
                  <a:r>
                    <a:rPr lang="nl-NL" sz="714" noProof="0" dirty="0">
                      <a:latin typeface="+mn-lt"/>
                    </a:rPr>
                    <a:t>Invoegen</a:t>
                  </a:r>
                </a:p>
              </p:txBody>
            </p:sp>
            <p:cxnSp>
              <p:nvCxnSpPr>
                <p:cNvPr id="66" name="Rechte verbindingslijn 65"/>
                <p:cNvCxnSpPr/>
                <p:nvPr/>
              </p:nvCxnSpPr>
              <p:spPr>
                <a:xfrm>
                  <a:off x="14461905" y="3507058"/>
                  <a:ext cx="0" cy="224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Gelijkbenige driehoek 66"/>
                <p:cNvSpPr/>
                <p:nvPr/>
              </p:nvSpPr>
              <p:spPr>
                <a:xfrm rot="10800000">
                  <a:off x="14518584" y="3600521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512" noProof="0" dirty="0">
                    <a:latin typeface="+mn-lt"/>
                  </a:endParaRPr>
                </a:p>
              </p:txBody>
            </p:sp>
          </p:grpSp>
        </p:grpSp>
        <p:grpSp>
          <p:nvGrpSpPr>
            <p:cNvPr id="29" name="Groep 28"/>
            <p:cNvGrpSpPr/>
            <p:nvPr userDrawn="1"/>
          </p:nvGrpSpPr>
          <p:grpSpPr>
            <a:xfrm>
              <a:off x="12695660" y="3817745"/>
              <a:ext cx="2704546" cy="944158"/>
              <a:chOff x="12447009" y="3817745"/>
              <a:chExt cx="2704546" cy="944158"/>
            </a:xfrm>
          </p:grpSpPr>
          <p:cxnSp>
            <p:nvCxnSpPr>
              <p:cNvPr id="30" name="Rechte verbindingslijn 29"/>
              <p:cNvCxnSpPr/>
              <p:nvPr/>
            </p:nvCxnSpPr>
            <p:spPr>
              <a:xfrm>
                <a:off x="12447009" y="4761903"/>
                <a:ext cx="2704546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  <p:sp>
            <p:nvSpPr>
              <p:cNvPr id="31" name="Tekstvak 33"/>
              <p:cNvSpPr txBox="1"/>
              <p:nvPr/>
            </p:nvSpPr>
            <p:spPr>
              <a:xfrm>
                <a:off x="12822516" y="3817745"/>
                <a:ext cx="2306118" cy="533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l" defTabSz="6531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857" b="0" i="0" u="none" strike="noStrike" kern="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Voor meer informatie over het onderdeel </a:t>
                </a:r>
                <a:r>
                  <a:rPr kumimoji="0" lang="nl-NL" sz="857" b="1" i="0" u="none" strike="noStrike" kern="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‘Werken met Afbeeldingen’ </a:t>
                </a:r>
                <a:r>
                  <a:rPr kumimoji="0" lang="en-US" sz="857" b="0" i="0" u="none" strike="noStrike" kern="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ga naar:</a:t>
                </a:r>
                <a:endParaRPr kumimoji="0" lang="nl-NL" sz="857" b="1" i="0" u="none" strike="noStrike" kern="0" cap="none" spc="0" normalizeH="0" baseline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32" name="Freeform 101"/>
              <p:cNvSpPr>
                <a:spLocks noEditPoints="1"/>
              </p:cNvSpPr>
              <p:nvPr/>
            </p:nvSpPr>
            <p:spPr bwMode="auto">
              <a:xfrm>
                <a:off x="12450420" y="3832014"/>
                <a:ext cx="260914" cy="260914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512" dirty="0"/>
              </a:p>
            </p:txBody>
          </p:sp>
          <p:sp>
            <p:nvSpPr>
              <p:cNvPr id="33" name="Tekstvak 32"/>
              <p:cNvSpPr txBox="1"/>
              <p:nvPr/>
            </p:nvSpPr>
            <p:spPr>
              <a:xfrm>
                <a:off x="12822516" y="4437112"/>
                <a:ext cx="2306118" cy="2880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defTabSz="65310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857" dirty="0">
                    <a:solidFill>
                      <a:schemeClr val="tx2"/>
                    </a:solidFill>
                  </a:rPr>
                  <a:t>https://youtu.be/09yTK-OTEPA</a:t>
                </a:r>
                <a:endParaRPr kumimoji="0" lang="nl-NL" sz="857" b="1" i="0" u="none" strike="noStrike" kern="0" cap="none" spc="0" normalizeH="0" baseline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0589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669727" y="178594"/>
            <a:ext cx="7804547" cy="95523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39331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22432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E18CF-B028-4D0A-AE38-059E38B5523B}" type="datetimeFigureOut">
              <a:rPr lang="nl-NL" smtClean="0"/>
              <a:pPr/>
              <a:t>2-10-2019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1E3C-6FB6-4987-84FD-C2B23C472D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E18CF-B028-4D0A-AE38-059E38B5523B}" type="datetimeFigureOut">
              <a:rPr lang="nl-NL" smtClean="0"/>
              <a:pPr/>
              <a:t>2-10-2019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1E3C-6FB6-4987-84FD-C2B23C472D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E18CF-B028-4D0A-AE38-059E38B5523B}" type="datetimeFigureOut">
              <a:rPr lang="nl-NL" smtClean="0"/>
              <a:pPr/>
              <a:t>2-10-2019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1E3C-6FB6-4987-84FD-C2B23C472D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E18CF-B028-4D0A-AE38-059E38B5523B}" type="datetimeFigureOut">
              <a:rPr lang="nl-NL" smtClean="0"/>
              <a:pPr/>
              <a:t>2-10-2019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1E3C-6FB6-4987-84FD-C2B23C472D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E18CF-B028-4D0A-AE38-059E38B5523B}" type="datetimeFigureOut">
              <a:rPr lang="nl-NL" smtClean="0"/>
              <a:pPr/>
              <a:t>2-10-2019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1E3C-6FB6-4987-84FD-C2B23C472D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E18CF-B028-4D0A-AE38-059E38B5523B}" type="datetimeFigureOut">
              <a:rPr lang="nl-NL" smtClean="0"/>
              <a:pPr/>
              <a:t>2-10-2019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1E3C-6FB6-4987-84FD-C2B23C472D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E18CF-B028-4D0A-AE38-059E38B5523B}" type="datetimeFigureOut">
              <a:rPr lang="nl-NL" smtClean="0"/>
              <a:pPr/>
              <a:t>2-10-2019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1E3C-6FB6-4987-84FD-C2B23C472D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E18CF-B028-4D0A-AE38-059E38B5523B}" type="datetimeFigureOut">
              <a:rPr lang="nl-NL" smtClean="0"/>
              <a:pPr/>
              <a:t>2-10-2019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1E3C-6FB6-4987-84FD-C2B23C472D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E18CF-B028-4D0A-AE38-059E38B5523B}" type="datetimeFigureOut">
              <a:rPr lang="nl-NL" smtClean="0"/>
              <a:pPr/>
              <a:t>2-10-2019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31E3C-6FB6-4987-84FD-C2B23C472D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atrick.curry@bbfa.inf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jpeg"/><Relationship Id="rId3" Type="http://schemas.openxmlformats.org/officeDocument/2006/relationships/image" Target="../media/image6.jpe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jp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19" Type="http://schemas.openxmlformats.org/officeDocument/2006/relationships/image" Target="../media/image22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7.jpeg"/><Relationship Id="rId2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info@bbfa.info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900A87-3697-2F48-BA5F-A089DFCD0D2E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36492" y="5877272"/>
            <a:ext cx="9144000" cy="98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358890" y="5517232"/>
            <a:ext cx="6264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600" dirty="0"/>
          </a:p>
          <a:p>
            <a:pPr algn="ctr"/>
            <a:r>
              <a:rPr lang="en-GB" sz="1600" dirty="0">
                <a:hlinkClick r:id="rId3"/>
              </a:rPr>
              <a:t>Vincent.hoek@rijksoverheid.nl</a:t>
            </a:r>
            <a:endParaRPr lang="en-GB" sz="16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166504"/>
            <a:ext cx="4248472" cy="1102256"/>
          </a:xfrm>
          <a:prstGeom prst="rect">
            <a:avLst/>
          </a:prstGeom>
        </p:spPr>
      </p:pic>
      <p:pic>
        <p:nvPicPr>
          <p:cNvPr id="9" name="Afbeelding 8" descr="blockchain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5576" y="1556791"/>
            <a:ext cx="8064896" cy="2592289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611560" y="4437112"/>
            <a:ext cx="8316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b="1" i="1" dirty="0" smtClean="0"/>
              <a:t>Het belang van </a:t>
            </a:r>
            <a:r>
              <a:rPr lang="nl-NL" sz="5400" b="1" i="1" dirty="0" err="1" smtClean="0"/>
              <a:t>Veronimiteit</a:t>
            </a:r>
            <a:endParaRPr lang="nl-NL" sz="5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6823075" y="6462713"/>
            <a:ext cx="2346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SzTx/>
              <a:buFontTx/>
              <a:buNone/>
            </a:pPr>
            <a:endParaRPr lang="en-US" altLang="nl-NL" sz="1000">
              <a:solidFill>
                <a:srgbClr val="80808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  <a:p>
            <a:pPr algn="r" eaLnBrk="1">
              <a:lnSpc>
                <a:spcPct val="93000"/>
              </a:lnSpc>
              <a:spcBef>
                <a:spcPct val="0"/>
              </a:spcBef>
              <a:buSzTx/>
              <a:buFontTx/>
              <a:buNone/>
            </a:pPr>
            <a:endParaRPr lang="en-US" altLang="nl-NL" sz="1000">
              <a:solidFill>
                <a:srgbClr val="80808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4" name="Tekstvak 6"/>
          <p:cNvSpPr txBox="1">
            <a:spLocks noChangeArrowheads="1"/>
          </p:cNvSpPr>
          <p:nvPr/>
        </p:nvSpPr>
        <p:spPr bwMode="auto">
          <a:xfrm>
            <a:off x="4932363" y="415925"/>
            <a:ext cx="37766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nl-NL" altLang="nl-NL" sz="2400">
                <a:solidFill>
                  <a:schemeClr val="bg1"/>
                </a:solidFill>
                <a:latin typeface="Verdana" panose="020B0604030504040204" pitchFamily="34" charset="0"/>
              </a:rPr>
              <a:t>Voorbeeld kennismodel</a:t>
            </a:r>
          </a:p>
        </p:txBody>
      </p:sp>
    </p:spTree>
    <p:extLst>
      <p:ext uri="{BB962C8B-B14F-4D97-AF65-F5344CB8AC3E}">
        <p14:creationId xmlns:p14="http://schemas.microsoft.com/office/powerpoint/2010/main" val="152584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35696" y="2348880"/>
            <a:ext cx="5256584" cy="1362075"/>
          </a:xfrm>
        </p:spPr>
        <p:txBody>
          <a:bodyPr/>
          <a:lstStyle/>
          <a:p>
            <a:r>
              <a:rPr lang="nl-NL" dirty="0" smtClean="0"/>
              <a:t>Wat is de oplossing?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684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1" name="Group 2"/>
          <p:cNvGrpSpPr>
            <a:grpSpLocks/>
          </p:cNvGrpSpPr>
          <p:nvPr/>
        </p:nvGrpSpPr>
        <p:grpSpPr bwMode="auto">
          <a:xfrm>
            <a:off x="2601888" y="311423"/>
            <a:ext cx="1735708" cy="2668860"/>
            <a:chOff x="3700069" y="442298"/>
            <a:chExt cx="2469645" cy="3796403"/>
          </a:xfrm>
        </p:grpSpPr>
        <p:sp>
          <p:nvSpPr>
            <p:cNvPr id="9" name="Rectangle 8"/>
            <p:cNvSpPr/>
            <p:nvPr/>
          </p:nvSpPr>
          <p:spPr>
            <a:xfrm>
              <a:off x="3700069" y="1013902"/>
              <a:ext cx="2469645" cy="6446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 defTabSz="45713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b="1" dirty="0" err="1">
                  <a:solidFill>
                    <a:prstClr val="white"/>
                  </a:solidFill>
                  <a:latin typeface="Calibri"/>
                </a:rPr>
                <a:t>Proces</a:t>
              </a:r>
              <a:endParaRPr lang="en-GB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00069" y="1658544"/>
              <a:ext cx="2469645" cy="644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 defTabSz="45713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b="1" dirty="0" err="1">
                  <a:solidFill>
                    <a:prstClr val="white"/>
                  </a:solidFill>
                  <a:latin typeface="Calibri"/>
                </a:rPr>
                <a:t>Informatie</a:t>
              </a:r>
              <a:endParaRPr lang="en-GB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700069" y="2303187"/>
              <a:ext cx="2469645" cy="64623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 defTabSz="45713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b="1" dirty="0" err="1">
                  <a:solidFill>
                    <a:prstClr val="white"/>
                  </a:solidFill>
                  <a:latin typeface="Calibri"/>
                </a:rPr>
                <a:t>Applicatie</a:t>
              </a:r>
              <a:endParaRPr lang="en-GB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00069" y="2949416"/>
              <a:ext cx="2469645" cy="64464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 defTabSz="45713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b="1" dirty="0">
                  <a:solidFill>
                    <a:prstClr val="white"/>
                  </a:solidFill>
                  <a:latin typeface="Calibri"/>
                </a:rPr>
                <a:t>Data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00069" y="3593681"/>
              <a:ext cx="2469645" cy="645020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 defTabSz="45713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b="1" dirty="0" err="1">
                  <a:solidFill>
                    <a:prstClr val="white"/>
                  </a:solidFill>
                  <a:latin typeface="Calibri"/>
                </a:rPr>
                <a:t>Infrastructuur</a:t>
              </a:r>
              <a:endParaRPr lang="en-GB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20828" y="442298"/>
              <a:ext cx="2179006" cy="4815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713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6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Organisation A</a:t>
              </a: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4599906" y="311423"/>
            <a:ext cx="2903264" cy="2668860"/>
            <a:chOff x="6542735" y="442298"/>
            <a:chExt cx="4128361" cy="3796403"/>
          </a:xfrm>
        </p:grpSpPr>
        <p:sp>
          <p:nvSpPr>
            <p:cNvPr id="4" name="Rectangle 3"/>
            <p:cNvSpPr/>
            <p:nvPr/>
          </p:nvSpPr>
          <p:spPr>
            <a:xfrm>
              <a:off x="8201380" y="1013902"/>
              <a:ext cx="2469716" cy="6446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 defTabSz="45713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b="1" dirty="0" err="1">
                  <a:solidFill>
                    <a:prstClr val="white"/>
                  </a:solidFill>
                  <a:latin typeface="Calibri"/>
                </a:rPr>
                <a:t>Proces</a:t>
              </a:r>
              <a:endParaRPr lang="en-GB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201380" y="1658544"/>
              <a:ext cx="2469716" cy="644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 defTabSz="45713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b="1" dirty="0" err="1">
                  <a:solidFill>
                    <a:prstClr val="white"/>
                  </a:solidFill>
                  <a:latin typeface="Calibri"/>
                </a:rPr>
                <a:t>Informatie</a:t>
              </a:r>
              <a:endParaRPr lang="en-GB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201380" y="2303187"/>
              <a:ext cx="2469716" cy="64623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 defTabSz="45713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b="1" dirty="0" err="1">
                  <a:solidFill>
                    <a:prstClr val="white"/>
                  </a:solidFill>
                  <a:latin typeface="Calibri"/>
                </a:rPr>
                <a:t>Applicatie</a:t>
              </a:r>
              <a:endParaRPr lang="en-GB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201380" y="2949416"/>
              <a:ext cx="2469716" cy="64464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 defTabSz="45713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b="1" dirty="0">
                  <a:solidFill>
                    <a:prstClr val="white"/>
                  </a:solidFill>
                  <a:latin typeface="Calibri"/>
                </a:rPr>
                <a:t>Data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201451" y="3593681"/>
              <a:ext cx="2469645" cy="645020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 defTabSz="45713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b="1" dirty="0" err="1">
                  <a:solidFill>
                    <a:prstClr val="white"/>
                  </a:solidFill>
                  <a:latin typeface="Calibri"/>
                </a:rPr>
                <a:t>Infrastructuur</a:t>
              </a:r>
              <a:endParaRPr lang="en-GB" b="1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Left-Right Arrow 13"/>
            <p:cNvSpPr/>
            <p:nvPr/>
          </p:nvSpPr>
          <p:spPr>
            <a:xfrm>
              <a:off x="6542735" y="3465448"/>
              <a:ext cx="1290410" cy="589069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13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201380" y="442298"/>
              <a:ext cx="2179255" cy="4815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45713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6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Organisation B</a:t>
              </a: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541867" y="1308199"/>
            <a:ext cx="7894456" cy="1334988"/>
            <a:chOff x="771029" y="1861340"/>
            <a:chExt cx="11227040" cy="189819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751333" y="2948519"/>
              <a:ext cx="1024673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87071" name="Group 21"/>
            <p:cNvGrpSpPr>
              <a:grpSpLocks/>
            </p:cNvGrpSpPr>
            <p:nvPr/>
          </p:nvGrpSpPr>
          <p:grpSpPr bwMode="auto">
            <a:xfrm>
              <a:off x="771029" y="1861340"/>
              <a:ext cx="2564540" cy="1898197"/>
              <a:chOff x="771029" y="1861340"/>
              <a:chExt cx="2564540" cy="1898197"/>
            </a:xfrm>
          </p:grpSpPr>
          <p:sp>
            <p:nvSpPr>
              <p:cNvPr id="15" name="Up-Down Arrow 14"/>
              <p:cNvSpPr/>
              <p:nvPr/>
            </p:nvSpPr>
            <p:spPr>
              <a:xfrm>
                <a:off x="2746639" y="1861340"/>
                <a:ext cx="588930" cy="1898197"/>
              </a:xfrm>
              <a:prstGeom prst="up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4571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859208" y="2062905"/>
                <a:ext cx="1990613" cy="48138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defTabSz="4571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600" i="1" dirty="0" err="1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Concurrentie</a:t>
                </a:r>
                <a:endParaRPr lang="en-GB" sz="1600" i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71029" y="3111991"/>
                <a:ext cx="2085141" cy="481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1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600" i="1" dirty="0" err="1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Samenwerking</a:t>
                </a:r>
                <a:endParaRPr lang="en-GB" sz="1600" i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6" name="Rectangle 55"/>
          <p:cNvSpPr/>
          <p:nvPr/>
        </p:nvSpPr>
        <p:spPr>
          <a:xfrm>
            <a:off x="492250" y="3123158"/>
            <a:ext cx="8203034" cy="4141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88" tIns="32144" rIns="64288" bIns="32144" anchor="ctr"/>
          <a:lstStyle/>
          <a:p>
            <a:pPr defTabSz="4571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solidFill>
                  <a:prstClr val="white"/>
                </a:solidFill>
                <a:latin typeface="Calibri"/>
              </a:rPr>
              <a:t>De </a:t>
            </a:r>
            <a:r>
              <a:rPr lang="en-GB" b="1" dirty="0" err="1">
                <a:solidFill>
                  <a:prstClr val="white"/>
                </a:solidFill>
                <a:latin typeface="Calibri"/>
              </a:rPr>
              <a:t>digitale</a:t>
            </a:r>
            <a:r>
              <a:rPr lang="en-GB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GB" b="1" dirty="0" err="1">
                <a:solidFill>
                  <a:prstClr val="white"/>
                </a:solidFill>
                <a:latin typeface="Calibri"/>
              </a:rPr>
              <a:t>wereld</a:t>
            </a:r>
            <a:r>
              <a:rPr lang="en-GB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GB" b="1" dirty="0" err="1">
                <a:solidFill>
                  <a:prstClr val="white"/>
                </a:solidFill>
                <a:latin typeface="Calibri"/>
              </a:rPr>
              <a:t>werkt</a:t>
            </a:r>
            <a:r>
              <a:rPr lang="en-GB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GB" b="1" dirty="0" err="1">
                <a:solidFill>
                  <a:prstClr val="white"/>
                </a:solidFill>
                <a:latin typeface="Calibri"/>
              </a:rPr>
              <a:t>samen</a:t>
            </a:r>
            <a:r>
              <a:rPr lang="en-GB" b="1" dirty="0">
                <a:solidFill>
                  <a:prstClr val="white"/>
                </a:solidFill>
                <a:latin typeface="Calibri"/>
              </a:rPr>
              <a:t> op </a:t>
            </a:r>
            <a:r>
              <a:rPr lang="en-GB" b="1" dirty="0" err="1">
                <a:solidFill>
                  <a:prstClr val="white"/>
                </a:solidFill>
                <a:latin typeface="Calibri"/>
              </a:rPr>
              <a:t>alle</a:t>
            </a:r>
            <a:r>
              <a:rPr lang="en-GB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GB" b="1" dirty="0" err="1">
                <a:solidFill>
                  <a:prstClr val="white"/>
                </a:solidFill>
                <a:latin typeface="Calibri"/>
              </a:rPr>
              <a:t>lagen</a:t>
            </a:r>
            <a:r>
              <a:rPr lang="en-GB" b="1" dirty="0">
                <a:solidFill>
                  <a:prstClr val="white"/>
                </a:solidFill>
                <a:latin typeface="Calibri"/>
              </a:rPr>
              <a:t> om </a:t>
            </a:r>
            <a:r>
              <a:rPr lang="en-GB" b="1" dirty="0" err="1">
                <a:solidFill>
                  <a:prstClr val="white"/>
                </a:solidFill>
                <a:latin typeface="Calibri"/>
              </a:rPr>
              <a:t>Bedrijfsvoering</a:t>
            </a:r>
            <a:r>
              <a:rPr lang="en-GB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GB" b="1" dirty="0" err="1">
                <a:solidFill>
                  <a:prstClr val="white"/>
                </a:solidFill>
                <a:latin typeface="Calibri"/>
              </a:rPr>
              <a:t>mogelijk</a:t>
            </a:r>
            <a:r>
              <a:rPr lang="en-GB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GB" b="1" dirty="0" err="1">
                <a:solidFill>
                  <a:prstClr val="white"/>
                </a:solidFill>
                <a:latin typeface="Calibri"/>
              </a:rPr>
              <a:t>te</a:t>
            </a:r>
            <a:r>
              <a:rPr lang="en-GB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GB" b="1" dirty="0" err="1">
                <a:solidFill>
                  <a:prstClr val="white"/>
                </a:solidFill>
                <a:latin typeface="Calibri"/>
              </a:rPr>
              <a:t>maken</a:t>
            </a:r>
            <a:r>
              <a:rPr lang="en-GB" b="1" dirty="0">
                <a:solidFill>
                  <a:prstClr val="white"/>
                </a:solidFill>
                <a:latin typeface="Calibri"/>
              </a:rPr>
              <a:t>  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179512" y="908720"/>
            <a:ext cx="1840632" cy="45429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4288" tIns="32144" rIns="64288" bIns="32144" anchor="ctr"/>
          <a:lstStyle/>
          <a:p>
            <a:pPr defTabSz="45713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err="1">
                <a:solidFill>
                  <a:prstClr val="black"/>
                </a:solidFill>
                <a:latin typeface="Calibri"/>
              </a:rPr>
              <a:t>Zaken</a:t>
            </a:r>
            <a:r>
              <a:rPr lang="en-GB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Calibri"/>
              </a:rPr>
              <a:t>Wereld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323701" y="3598664"/>
            <a:ext cx="8117086" cy="2617515"/>
            <a:chOff x="460755" y="5118886"/>
            <a:chExt cx="11544330" cy="3722687"/>
          </a:xfrm>
        </p:grpSpPr>
        <p:sp>
          <p:nvSpPr>
            <p:cNvPr id="51" name="TextBox 50"/>
            <p:cNvSpPr txBox="1"/>
            <p:nvPr/>
          </p:nvSpPr>
          <p:spPr>
            <a:xfrm>
              <a:off x="4443802" y="5118886"/>
              <a:ext cx="1246190" cy="4814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45713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6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Node A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725301" y="5118886"/>
              <a:ext cx="1246191" cy="4814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45713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6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Node B</a:t>
              </a:r>
            </a:p>
          </p:txBody>
        </p:sp>
        <p:grpSp>
          <p:nvGrpSpPr>
            <p:cNvPr id="87049" name="Group 1"/>
            <p:cNvGrpSpPr>
              <a:grpSpLocks/>
            </p:cNvGrpSpPr>
            <p:nvPr/>
          </p:nvGrpSpPr>
          <p:grpSpPr bwMode="auto">
            <a:xfrm>
              <a:off x="460755" y="5293511"/>
              <a:ext cx="11544330" cy="3548062"/>
              <a:chOff x="460755" y="5293511"/>
              <a:chExt cx="11544330" cy="3548062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8207775" y="5615774"/>
                <a:ext cx="2470156" cy="64611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0" bIns="0" anchor="ctr"/>
              <a:lstStyle/>
              <a:p>
                <a:pPr algn="ctr" defTabSz="4571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b="1" dirty="0" err="1">
                    <a:solidFill>
                      <a:prstClr val="white"/>
                    </a:solidFill>
                    <a:latin typeface="Calibri"/>
                  </a:rPr>
                  <a:t>Proces</a:t>
                </a:r>
                <a:endParaRPr lang="en-GB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8207775" y="6261886"/>
                <a:ext cx="2470156" cy="64452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tIns="0" bIns="0" anchor="ctr"/>
              <a:lstStyle/>
              <a:p>
                <a:pPr algn="ctr" defTabSz="4571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b="1" dirty="0" err="1">
                    <a:solidFill>
                      <a:prstClr val="white"/>
                    </a:solidFill>
                    <a:latin typeface="Calibri"/>
                  </a:rPr>
                  <a:t>Informatie</a:t>
                </a:r>
                <a:endParaRPr lang="en-GB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8207775" y="6906411"/>
                <a:ext cx="2470156" cy="64452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tIns="0" bIns="0" anchor="ctr"/>
              <a:lstStyle/>
              <a:p>
                <a:pPr algn="ctr" defTabSz="4571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b="1" dirty="0" err="1">
                    <a:solidFill>
                      <a:prstClr val="white"/>
                    </a:solidFill>
                    <a:latin typeface="Calibri"/>
                  </a:rPr>
                  <a:t>Applicatie</a:t>
                </a:r>
                <a:endParaRPr lang="en-GB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207775" y="7550935"/>
                <a:ext cx="2470156" cy="64611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tIns="0" bIns="0" anchor="ctr"/>
              <a:lstStyle/>
              <a:p>
                <a:pPr algn="ctr" defTabSz="4571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b="1" dirty="0">
                    <a:solidFill>
                      <a:prstClr val="white"/>
                    </a:solidFill>
                    <a:latin typeface="Calibri"/>
                  </a:rPr>
                  <a:t>Data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208467" y="8196553"/>
                <a:ext cx="2469645" cy="645020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tIns="0" bIns="0" anchor="ctr"/>
              <a:lstStyle/>
              <a:p>
                <a:pPr algn="ctr" defTabSz="4571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b="1" dirty="0" err="1">
                    <a:solidFill>
                      <a:prstClr val="white"/>
                    </a:solidFill>
                    <a:latin typeface="Calibri"/>
                  </a:rPr>
                  <a:t>Infrastructuur</a:t>
                </a:r>
                <a:endParaRPr lang="en-GB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07201" y="5615774"/>
                <a:ext cx="2470156" cy="64611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0" bIns="0" anchor="ctr"/>
              <a:lstStyle/>
              <a:p>
                <a:pPr algn="ctr" defTabSz="4571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b="1" dirty="0" err="1">
                    <a:solidFill>
                      <a:prstClr val="white"/>
                    </a:solidFill>
                    <a:latin typeface="Calibri"/>
                  </a:rPr>
                  <a:t>Proces</a:t>
                </a:r>
                <a:endParaRPr lang="en-GB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707201" y="6261886"/>
                <a:ext cx="2470156" cy="64452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tIns="0" bIns="0" anchor="ctr"/>
              <a:lstStyle/>
              <a:p>
                <a:pPr algn="ctr" defTabSz="4571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b="1" dirty="0" err="1">
                    <a:solidFill>
                      <a:prstClr val="white"/>
                    </a:solidFill>
                    <a:latin typeface="Calibri"/>
                  </a:rPr>
                  <a:t>Informatie</a:t>
                </a:r>
                <a:endParaRPr lang="en-GB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707201" y="6906411"/>
                <a:ext cx="2470156" cy="64452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tIns="0" bIns="0" anchor="ctr"/>
              <a:lstStyle/>
              <a:p>
                <a:pPr algn="ctr" defTabSz="4571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b="1" dirty="0" err="1">
                    <a:solidFill>
                      <a:prstClr val="white"/>
                    </a:solidFill>
                    <a:latin typeface="Calibri"/>
                  </a:rPr>
                  <a:t>Applicatie</a:t>
                </a:r>
                <a:endParaRPr lang="en-GB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707201" y="7550935"/>
                <a:ext cx="2470156" cy="64611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tIns="0" bIns="0" anchor="ctr"/>
              <a:lstStyle/>
              <a:p>
                <a:pPr algn="ctr" defTabSz="4571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b="1" dirty="0">
                    <a:solidFill>
                      <a:prstClr val="white"/>
                    </a:solidFill>
                    <a:latin typeface="Calibri"/>
                  </a:rPr>
                  <a:t>Data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707085" y="8196553"/>
                <a:ext cx="2469645" cy="645020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tIns="0" bIns="0" anchor="ctr"/>
              <a:lstStyle/>
              <a:p>
                <a:pPr algn="ctr" defTabSz="4571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b="1" dirty="0" err="1">
                    <a:solidFill>
                      <a:prstClr val="white"/>
                    </a:solidFill>
                    <a:latin typeface="Calibri"/>
                  </a:rPr>
                  <a:t>Infrastructuur</a:t>
                </a:r>
                <a:endParaRPr lang="en-GB" b="1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9" name="Left-Right Arrow 48"/>
              <p:cNvSpPr/>
              <p:nvPr/>
            </p:nvSpPr>
            <p:spPr>
              <a:xfrm>
                <a:off x="6550421" y="8066873"/>
                <a:ext cx="1289053" cy="59055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4571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0" name="Up-Down Arrow 49"/>
              <p:cNvSpPr/>
              <p:nvPr/>
            </p:nvSpPr>
            <p:spPr>
              <a:xfrm>
                <a:off x="2753111" y="6463499"/>
                <a:ext cx="590552" cy="1898649"/>
              </a:xfrm>
              <a:prstGeom prst="up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4571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1757746" y="7550935"/>
                <a:ext cx="10247339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865569" y="6665112"/>
                <a:ext cx="1990729" cy="48149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defTabSz="4571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600" i="1" dirty="0" err="1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Concurrentie</a:t>
                </a:r>
                <a:endParaRPr lang="en-GB" sz="1600" i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19201" y="7714448"/>
                <a:ext cx="2045034" cy="481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1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600" i="1" dirty="0" err="1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Samenwerking</a:t>
                </a:r>
                <a:endParaRPr lang="en-GB" sz="1600" i="1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460755" y="5293511"/>
                <a:ext cx="2617795" cy="644525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defTabSz="45713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dirty="0" err="1">
                    <a:solidFill>
                      <a:prstClr val="black"/>
                    </a:solidFill>
                    <a:latin typeface="Calibri"/>
                  </a:rPr>
                  <a:t>Digitale</a:t>
                </a:r>
                <a:r>
                  <a:rPr lang="en-GB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GB" dirty="0" err="1">
                    <a:solidFill>
                      <a:prstClr val="black"/>
                    </a:solidFill>
                    <a:latin typeface="Calibri"/>
                  </a:rPr>
                  <a:t>Wereld</a:t>
                </a:r>
                <a:endParaRPr lang="en-GB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900A87-3697-2F48-BA5F-A089DFCD0D2E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 err="1"/>
              <a:t>info@bbfa.info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88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l-NL" dirty="0" err="1" smtClean="0"/>
              <a:t>Veronimiteit</a:t>
            </a:r>
            <a:r>
              <a:rPr lang="nl-NL" dirty="0" smtClean="0"/>
              <a:t> schept Vertrouwen</a:t>
            </a:r>
            <a:endParaRPr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052736"/>
            <a:ext cx="8363272" cy="5329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 smtClean="0">
                <a:solidFill>
                  <a:srgbClr val="FF0000"/>
                </a:solidFill>
              </a:rPr>
              <a:t>Elke</a:t>
            </a:r>
            <a:r>
              <a:rPr lang="en-GB" sz="2000" dirty="0" smtClean="0">
                <a:solidFill>
                  <a:srgbClr val="FF0000"/>
                </a:solidFill>
              </a:rPr>
              <a:t> </a:t>
            </a:r>
            <a:r>
              <a:rPr lang="en-GB" sz="2000" dirty="0" err="1" smtClean="0">
                <a:solidFill>
                  <a:srgbClr val="FF0000"/>
                </a:solidFill>
              </a:rPr>
              <a:t>entiteit</a:t>
            </a:r>
            <a:r>
              <a:rPr lang="en-GB" sz="2000" dirty="0" smtClean="0">
                <a:solidFill>
                  <a:srgbClr val="FF0000"/>
                </a:solidFill>
              </a:rPr>
              <a:t> in cyberspace is </a:t>
            </a:r>
            <a:r>
              <a:rPr lang="en-GB" sz="2000" dirty="0" err="1" smtClean="0">
                <a:solidFill>
                  <a:srgbClr val="FF0000"/>
                </a:solidFill>
              </a:rPr>
              <a:t>logischerwijs</a:t>
            </a:r>
            <a:r>
              <a:rPr lang="en-GB" sz="2000" dirty="0" smtClean="0">
                <a:solidFill>
                  <a:srgbClr val="FF0000"/>
                </a:solidFill>
              </a:rPr>
              <a:t> </a:t>
            </a:r>
            <a:r>
              <a:rPr lang="en-GB" sz="2000" dirty="0" err="1" smtClean="0">
                <a:solidFill>
                  <a:srgbClr val="FF0000"/>
                </a:solidFill>
              </a:rPr>
              <a:t>verbonden</a:t>
            </a:r>
            <a:r>
              <a:rPr lang="en-GB" sz="2000" dirty="0" smtClean="0">
                <a:solidFill>
                  <a:srgbClr val="FF0000"/>
                </a:solidFill>
              </a:rPr>
              <a:t> </a:t>
            </a:r>
            <a:r>
              <a:rPr lang="en-GB" sz="2000" dirty="0" err="1" smtClean="0">
                <a:solidFill>
                  <a:srgbClr val="FF0000"/>
                </a:solidFill>
              </a:rPr>
              <a:t>aan</a:t>
            </a:r>
            <a:r>
              <a:rPr lang="en-GB" sz="2000" dirty="0" smtClean="0">
                <a:solidFill>
                  <a:srgbClr val="FF0000"/>
                </a:solidFill>
              </a:rPr>
              <a:t> </a:t>
            </a:r>
            <a:r>
              <a:rPr lang="en-GB" sz="2000" dirty="0" err="1" smtClean="0">
                <a:solidFill>
                  <a:srgbClr val="FF0000"/>
                </a:solidFill>
              </a:rPr>
              <a:t>een</a:t>
            </a:r>
            <a:r>
              <a:rPr lang="en-GB" sz="2000" dirty="0" smtClean="0">
                <a:solidFill>
                  <a:srgbClr val="FF0000"/>
                </a:solidFill>
              </a:rPr>
              <a:t> </a:t>
            </a:r>
            <a:r>
              <a:rPr lang="en-GB" sz="2000" dirty="0" err="1" smtClean="0">
                <a:solidFill>
                  <a:srgbClr val="FF0000"/>
                </a:solidFill>
              </a:rPr>
              <a:t>organisatie</a:t>
            </a:r>
            <a:endParaRPr lang="en-GB" sz="2000" dirty="0" smtClean="0">
              <a:solidFill>
                <a:srgbClr val="FF0000"/>
              </a:solidFill>
            </a:endParaRPr>
          </a:p>
          <a:p>
            <a:r>
              <a:rPr lang="en-GB" sz="2000" dirty="0" err="1" smtClean="0"/>
              <a:t>Valse</a:t>
            </a:r>
            <a:r>
              <a:rPr lang="en-GB" sz="2000" dirty="0" smtClean="0"/>
              <a:t> </a:t>
            </a:r>
            <a:r>
              <a:rPr lang="en-GB" sz="2000" dirty="0" err="1" smtClean="0"/>
              <a:t>organisaties</a:t>
            </a:r>
            <a:r>
              <a:rPr lang="en-GB" sz="2000" dirty="0" smtClean="0"/>
              <a:t> </a:t>
            </a:r>
            <a:r>
              <a:rPr lang="en-GB" sz="2000" dirty="0" err="1" smtClean="0"/>
              <a:t>zijn</a:t>
            </a:r>
            <a:r>
              <a:rPr lang="en-GB" sz="2000" dirty="0" smtClean="0"/>
              <a:t> </a:t>
            </a:r>
            <a:r>
              <a:rPr lang="en-GB" sz="2000" dirty="0" err="1" smtClean="0"/>
              <a:t>een</a:t>
            </a:r>
            <a:r>
              <a:rPr lang="en-GB" sz="2000" dirty="0" smtClean="0"/>
              <a:t> </a:t>
            </a:r>
            <a:r>
              <a:rPr lang="en-GB" sz="2000" dirty="0" err="1" smtClean="0"/>
              <a:t>groot</a:t>
            </a:r>
            <a:r>
              <a:rPr lang="en-GB" sz="2000" dirty="0" smtClean="0"/>
              <a:t> </a:t>
            </a:r>
            <a:r>
              <a:rPr lang="en-GB" sz="2000" dirty="0" err="1" smtClean="0"/>
              <a:t>probleem</a:t>
            </a:r>
            <a:endParaRPr lang="en-GB" sz="2000" dirty="0" smtClean="0"/>
          </a:p>
          <a:p>
            <a:r>
              <a:rPr lang="en-GB" sz="2000" dirty="0" smtClean="0"/>
              <a:t>Je wilt </a:t>
            </a:r>
            <a:r>
              <a:rPr lang="en-GB" sz="2000" dirty="0" err="1" smtClean="0"/>
              <a:t>dus</a:t>
            </a:r>
            <a:r>
              <a:rPr lang="en-GB" sz="2000" dirty="0" smtClean="0"/>
              <a:t> </a:t>
            </a:r>
            <a:r>
              <a:rPr lang="en-GB" sz="2000" dirty="0" smtClean="0">
                <a:solidFill>
                  <a:srgbClr val="FF0000"/>
                </a:solidFill>
              </a:rPr>
              <a:t>&lt;24 </a:t>
            </a:r>
            <a:r>
              <a:rPr lang="en-GB" sz="2000" dirty="0" err="1" smtClean="0">
                <a:solidFill>
                  <a:srgbClr val="FF0000"/>
                </a:solidFill>
              </a:rPr>
              <a:t>uur</a:t>
            </a:r>
            <a:r>
              <a:rPr lang="en-GB" sz="2000" dirty="0" smtClean="0">
                <a:solidFill>
                  <a:srgbClr val="FF0000"/>
                </a:solidFill>
              </a:rPr>
              <a:t> per dag </a:t>
            </a:r>
            <a:r>
              <a:rPr lang="en-GB" sz="2000" dirty="0" err="1" smtClean="0">
                <a:solidFill>
                  <a:srgbClr val="FF0000"/>
                </a:solidFill>
              </a:rPr>
              <a:t>accuratesse</a:t>
            </a:r>
            <a:r>
              <a:rPr lang="en-GB" sz="2000" dirty="0" smtClean="0"/>
              <a:t>. Anker </a:t>
            </a:r>
            <a:r>
              <a:rPr lang="en-GB" sz="2000" dirty="0" err="1" smtClean="0"/>
              <a:t>voor</a:t>
            </a:r>
            <a:r>
              <a:rPr lang="en-GB" sz="2000" dirty="0" smtClean="0"/>
              <a:t> ID credentials @ </a:t>
            </a:r>
            <a:r>
              <a:rPr lang="en-GB" sz="2000" dirty="0" err="1" smtClean="0"/>
              <a:t>LoA</a:t>
            </a:r>
            <a:r>
              <a:rPr lang="en-GB" sz="2000" dirty="0" smtClean="0"/>
              <a:t> X</a:t>
            </a:r>
          </a:p>
          <a:p>
            <a:r>
              <a:rPr lang="en-GB" sz="2000" dirty="0" smtClean="0"/>
              <a:t>6 </a:t>
            </a:r>
            <a:r>
              <a:rPr lang="en-GB" sz="2000" dirty="0" err="1" smtClean="0"/>
              <a:t>attribuut</a:t>
            </a:r>
            <a:r>
              <a:rPr lang="en-GB" sz="2000" dirty="0" smtClean="0"/>
              <a:t> </a:t>
            </a:r>
            <a:r>
              <a:rPr lang="en-GB" sz="2000" dirty="0" err="1" smtClean="0"/>
              <a:t>categorieën</a:t>
            </a:r>
            <a:endParaRPr lang="en-GB" sz="2000" dirty="0" smtClean="0"/>
          </a:p>
          <a:p>
            <a:pPr lvl="1"/>
            <a:r>
              <a:rPr lang="en-GB" sz="2000" b="1" dirty="0" err="1" smtClean="0"/>
              <a:t>Identificatie</a:t>
            </a:r>
            <a:r>
              <a:rPr lang="en-GB" sz="2000" b="1" dirty="0" smtClean="0"/>
              <a:t> </a:t>
            </a:r>
            <a:r>
              <a:rPr lang="en-GB" sz="2000" b="1" dirty="0" err="1" smtClean="0"/>
              <a:t>en</a:t>
            </a:r>
            <a:r>
              <a:rPr lang="en-GB" sz="2000" b="1" dirty="0" smtClean="0"/>
              <a:t> </a:t>
            </a:r>
            <a:r>
              <a:rPr lang="en-GB" sz="2000" b="1" dirty="0" err="1" smtClean="0"/>
              <a:t>Betrouwbaarheid</a:t>
            </a:r>
            <a:r>
              <a:rPr lang="en-GB" sz="2000" dirty="0" smtClean="0"/>
              <a:t> (</a:t>
            </a:r>
            <a:r>
              <a:rPr lang="en-GB" sz="2000" dirty="0" err="1" smtClean="0"/>
              <a:t>LoA</a:t>
            </a:r>
            <a:r>
              <a:rPr lang="en-GB" sz="2000" dirty="0" smtClean="0"/>
              <a:t>).  </a:t>
            </a:r>
            <a:br>
              <a:rPr lang="en-GB" sz="2000" dirty="0" smtClean="0"/>
            </a:br>
            <a:r>
              <a:rPr lang="en-GB" sz="2000" dirty="0" err="1" smtClean="0"/>
              <a:t>Omvat</a:t>
            </a:r>
            <a:r>
              <a:rPr lang="en-GB" sz="2000" dirty="0" smtClean="0"/>
              <a:t> </a:t>
            </a:r>
            <a:r>
              <a:rPr lang="en-GB" sz="2000" dirty="0" err="1" smtClean="0"/>
              <a:t>fysieke</a:t>
            </a:r>
            <a:r>
              <a:rPr lang="en-GB" sz="2000" dirty="0" smtClean="0"/>
              <a:t> </a:t>
            </a:r>
            <a:r>
              <a:rPr lang="en-GB" sz="2000" dirty="0" err="1" smtClean="0"/>
              <a:t>en</a:t>
            </a:r>
            <a:r>
              <a:rPr lang="en-GB" sz="2000" dirty="0" smtClean="0"/>
              <a:t> </a:t>
            </a:r>
            <a:r>
              <a:rPr lang="en-GB" sz="2000" dirty="0" err="1" smtClean="0"/>
              <a:t>logische</a:t>
            </a:r>
            <a:r>
              <a:rPr lang="en-GB" sz="2000" dirty="0" smtClean="0"/>
              <a:t> IDs (</a:t>
            </a:r>
            <a:r>
              <a:rPr lang="en-GB" sz="2000" dirty="0" err="1" smtClean="0"/>
              <a:t>gebouwen</a:t>
            </a:r>
            <a:r>
              <a:rPr lang="en-GB" sz="2000" dirty="0" smtClean="0"/>
              <a:t>, smart meters, DNS…)</a:t>
            </a:r>
          </a:p>
          <a:p>
            <a:pPr lvl="1"/>
            <a:r>
              <a:rPr lang="en-GB" sz="2000" b="1" dirty="0" smtClean="0"/>
              <a:t>Authority to Act </a:t>
            </a:r>
            <a:r>
              <a:rPr lang="en-GB" sz="2000" b="1" dirty="0" err="1" smtClean="0"/>
              <a:t>en</a:t>
            </a:r>
            <a:r>
              <a:rPr lang="en-GB" sz="2000" b="1" dirty="0" smtClean="0"/>
              <a:t> G20 Persons of Significant Control/UBO </a:t>
            </a:r>
            <a:r>
              <a:rPr lang="en-GB" sz="2000" dirty="0" smtClean="0"/>
              <a:t>(</a:t>
            </a:r>
            <a:r>
              <a:rPr lang="en-GB" sz="2000" dirty="0" err="1" smtClean="0"/>
              <a:t>Verplicht</a:t>
            </a:r>
            <a:r>
              <a:rPr lang="en-GB" sz="2000" dirty="0" smtClean="0"/>
              <a:t>)</a:t>
            </a:r>
          </a:p>
          <a:p>
            <a:pPr lvl="1"/>
            <a:r>
              <a:rPr lang="en-GB" sz="2000" dirty="0" err="1" smtClean="0"/>
              <a:t>Licenties</a:t>
            </a:r>
            <a:r>
              <a:rPr lang="en-GB" sz="2000" dirty="0" smtClean="0"/>
              <a:t> </a:t>
            </a:r>
            <a:r>
              <a:rPr lang="en-GB" sz="2000" dirty="0" err="1" smtClean="0"/>
              <a:t>en</a:t>
            </a:r>
            <a:r>
              <a:rPr lang="en-GB" sz="2000" dirty="0" smtClean="0"/>
              <a:t> </a:t>
            </a:r>
            <a:r>
              <a:rPr lang="en-GB" sz="2000" dirty="0" err="1" smtClean="0"/>
              <a:t>kwalificaties</a:t>
            </a:r>
            <a:endParaRPr lang="en-GB" sz="2000" dirty="0" smtClean="0"/>
          </a:p>
          <a:p>
            <a:pPr lvl="1"/>
            <a:r>
              <a:rPr lang="en-GB" sz="2000" dirty="0" smtClean="0"/>
              <a:t>Sector </a:t>
            </a:r>
            <a:r>
              <a:rPr lang="en-GB" sz="2000" dirty="0" err="1" smtClean="0"/>
              <a:t>specifiek</a:t>
            </a:r>
            <a:endParaRPr lang="en-GB" sz="2000" dirty="0" smtClean="0"/>
          </a:p>
          <a:p>
            <a:pPr lvl="1"/>
            <a:r>
              <a:rPr lang="en-GB" sz="2000" dirty="0" err="1" smtClean="0"/>
              <a:t>Overheid</a:t>
            </a:r>
            <a:r>
              <a:rPr lang="en-GB" sz="2000" dirty="0" smtClean="0"/>
              <a:t> </a:t>
            </a:r>
            <a:r>
              <a:rPr lang="en-GB" sz="2000" dirty="0" err="1" smtClean="0"/>
              <a:t>Verwerving</a:t>
            </a:r>
            <a:endParaRPr lang="en-GB" sz="2000" dirty="0" smtClean="0"/>
          </a:p>
          <a:p>
            <a:pPr lvl="1"/>
            <a:r>
              <a:rPr lang="en-GB" sz="2000" dirty="0" smtClean="0"/>
              <a:t>Self assertion</a:t>
            </a:r>
          </a:p>
          <a:p>
            <a:pPr lvl="1"/>
            <a:r>
              <a:rPr lang="en-GB" sz="2000" dirty="0" smtClean="0"/>
              <a:t>(</a:t>
            </a:r>
            <a:r>
              <a:rPr lang="en-GB" sz="2000" dirty="0" err="1" smtClean="0"/>
              <a:t>Onderdeel</a:t>
            </a:r>
            <a:r>
              <a:rPr lang="en-GB" sz="2000" dirty="0" smtClean="0"/>
              <a:t> tracking – link </a:t>
            </a:r>
            <a:r>
              <a:rPr lang="en-GB" sz="2000" dirty="0" err="1" smtClean="0"/>
              <a:t>naar</a:t>
            </a:r>
            <a:r>
              <a:rPr lang="en-GB" sz="2000" dirty="0" smtClean="0"/>
              <a:t> GS1, GLEIF etc.)</a:t>
            </a:r>
            <a:br>
              <a:rPr lang="en-GB" sz="2000" dirty="0" smtClean="0"/>
            </a:br>
            <a:endParaRPr lang="en-GB" sz="2000" dirty="0" smtClean="0"/>
          </a:p>
          <a:p>
            <a:r>
              <a:rPr lang="en-GB" sz="2000" dirty="0" err="1" smtClean="0"/>
              <a:t>Veronimiteit</a:t>
            </a:r>
            <a:r>
              <a:rPr lang="en-GB" sz="2000" dirty="0" smtClean="0"/>
              <a:t> - ISO 29003 – Identity Proofing</a:t>
            </a:r>
          </a:p>
        </p:txBody>
      </p:sp>
    </p:spTree>
    <p:extLst>
      <p:ext uri="{BB962C8B-B14F-4D97-AF65-F5344CB8AC3E}">
        <p14:creationId xmlns:p14="http://schemas.microsoft.com/office/powerpoint/2010/main" val="32251524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B2336AAF-E251-4E45-8CCF-5CC8BCA42CBF}"/>
              </a:ext>
            </a:extLst>
          </p:cNvPr>
          <p:cNvSpPr/>
          <p:nvPr/>
        </p:nvSpPr>
        <p:spPr>
          <a:xfrm>
            <a:off x="331775" y="907454"/>
            <a:ext cx="1685360" cy="99876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Left"/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Ontwerp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4C92E01F-FE4C-4150-8BAF-439FC7087CF9}"/>
              </a:ext>
            </a:extLst>
          </p:cNvPr>
          <p:cNvSpPr/>
          <p:nvPr/>
        </p:nvSpPr>
        <p:spPr>
          <a:xfrm>
            <a:off x="4750210" y="907454"/>
            <a:ext cx="1685360" cy="99876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Left"/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Ontwerp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C2043905-1110-4565-BF03-C1F5B74946BA}"/>
              </a:ext>
            </a:extLst>
          </p:cNvPr>
          <p:cNvSpPr/>
          <p:nvPr/>
        </p:nvSpPr>
        <p:spPr>
          <a:xfrm>
            <a:off x="2526634" y="907454"/>
            <a:ext cx="1685360" cy="99876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Left"/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Ontwerp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52B70AF6-4790-4473-A120-1135B2177205}"/>
              </a:ext>
            </a:extLst>
          </p:cNvPr>
          <p:cNvSpPr/>
          <p:nvPr/>
        </p:nvSpPr>
        <p:spPr>
          <a:xfrm>
            <a:off x="331775" y="2117601"/>
            <a:ext cx="1685360" cy="998765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Left"/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Fabricage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BA562A2-7C9B-499F-A04C-EFD413EA020E}"/>
              </a:ext>
            </a:extLst>
          </p:cNvPr>
          <p:cNvSpPr/>
          <p:nvPr/>
        </p:nvSpPr>
        <p:spPr>
          <a:xfrm>
            <a:off x="4785940" y="2067464"/>
            <a:ext cx="1685360" cy="998765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Left"/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Fabricage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5C259825-98DE-4841-87B4-C6BEA82639C5}"/>
              </a:ext>
            </a:extLst>
          </p:cNvPr>
          <p:cNvSpPr/>
          <p:nvPr/>
        </p:nvSpPr>
        <p:spPr>
          <a:xfrm>
            <a:off x="2526634" y="2117601"/>
            <a:ext cx="1685360" cy="998765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Left"/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Fabricage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63E6168-FC4F-4CED-9FF0-79E85024E372}"/>
              </a:ext>
            </a:extLst>
          </p:cNvPr>
          <p:cNvSpPr/>
          <p:nvPr/>
        </p:nvSpPr>
        <p:spPr>
          <a:xfrm>
            <a:off x="331775" y="4537893"/>
            <a:ext cx="1685360" cy="998765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Left"/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Levering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84EB174-F32E-4ABE-8D05-7ED2DDBF550A}"/>
              </a:ext>
            </a:extLst>
          </p:cNvPr>
          <p:cNvSpPr/>
          <p:nvPr/>
        </p:nvSpPr>
        <p:spPr>
          <a:xfrm>
            <a:off x="331775" y="3327747"/>
            <a:ext cx="1685360" cy="99876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Left"/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Assemblage</a:t>
            </a: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528F3242-EACF-4C4A-A72D-E10981D0A1DC}"/>
              </a:ext>
            </a:extLst>
          </p:cNvPr>
          <p:cNvSpPr/>
          <p:nvPr/>
        </p:nvSpPr>
        <p:spPr>
          <a:xfrm>
            <a:off x="2257900" y="3229884"/>
            <a:ext cx="2086638" cy="113352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Left"/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Assemblage</a:t>
            </a:r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E4876CDA-C85A-4F6B-936F-372B12836E47}"/>
              </a:ext>
            </a:extLst>
          </p:cNvPr>
          <p:cNvSpPr/>
          <p:nvPr/>
        </p:nvSpPr>
        <p:spPr>
          <a:xfrm>
            <a:off x="2254111" y="4537893"/>
            <a:ext cx="2086638" cy="1133527"/>
          </a:xfrm>
          <a:prstGeom prst="ellipse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Left"/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Levering</a:t>
            </a: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28C02010-9F60-4409-AD24-1CE06BC6F537}"/>
              </a:ext>
            </a:extLst>
          </p:cNvPr>
          <p:cNvSpPr/>
          <p:nvPr/>
        </p:nvSpPr>
        <p:spPr>
          <a:xfrm>
            <a:off x="4585303" y="4537893"/>
            <a:ext cx="2086636" cy="1133527"/>
          </a:xfrm>
          <a:prstGeom prst="ellipse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Left"/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Levering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2A2F83AE-FFAD-4A51-98F7-1AC71FBB27C6}"/>
              </a:ext>
            </a:extLst>
          </p:cNvPr>
          <p:cNvSpPr/>
          <p:nvPr/>
        </p:nvSpPr>
        <p:spPr>
          <a:xfrm>
            <a:off x="4585302" y="3229884"/>
            <a:ext cx="2086638" cy="113352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Left"/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Assemblage</a:t>
            </a:r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2277B22E-30C0-4049-8DDB-7D4CEE9DB1FF}"/>
              </a:ext>
            </a:extLst>
          </p:cNvPr>
          <p:cNvSpPr/>
          <p:nvPr/>
        </p:nvSpPr>
        <p:spPr>
          <a:xfrm>
            <a:off x="6949860" y="2067464"/>
            <a:ext cx="2086636" cy="998765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Left"/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Fabricage</a:t>
            </a:r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16BCC01F-8C7A-4238-92E3-3CA8A2AFF1FF}"/>
              </a:ext>
            </a:extLst>
          </p:cNvPr>
          <p:cNvSpPr/>
          <p:nvPr/>
        </p:nvSpPr>
        <p:spPr>
          <a:xfrm>
            <a:off x="6949860" y="907454"/>
            <a:ext cx="2086636" cy="99876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Left"/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Ontwerp</a:t>
            </a: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936D5F16-3415-49A0-AC43-2A478F3E1262}"/>
              </a:ext>
            </a:extLst>
          </p:cNvPr>
          <p:cNvSpPr/>
          <p:nvPr/>
        </p:nvSpPr>
        <p:spPr>
          <a:xfrm>
            <a:off x="6949860" y="3297266"/>
            <a:ext cx="2086636" cy="99876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Left"/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Assemblage</a:t>
            </a: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00A976F5-D24A-4A1E-8896-113BD3C70FF5}"/>
              </a:ext>
            </a:extLst>
          </p:cNvPr>
          <p:cNvSpPr/>
          <p:nvPr/>
        </p:nvSpPr>
        <p:spPr>
          <a:xfrm>
            <a:off x="6949860" y="4527067"/>
            <a:ext cx="2086636" cy="998765"/>
          </a:xfrm>
          <a:prstGeom prst="ellipse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Left"/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Levering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85048826-1C08-45CD-8456-3FBC2B8A1B03}"/>
              </a:ext>
            </a:extLst>
          </p:cNvPr>
          <p:cNvSpPr txBox="1"/>
          <p:nvPr/>
        </p:nvSpPr>
        <p:spPr>
          <a:xfrm>
            <a:off x="251520" y="116633"/>
            <a:ext cx="1845871" cy="51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Standaardisatie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5884CF4C-20AE-44DF-B738-19DAC3C40DD7}"/>
              </a:ext>
            </a:extLst>
          </p:cNvPr>
          <p:cNvSpPr txBox="1"/>
          <p:nvPr/>
        </p:nvSpPr>
        <p:spPr>
          <a:xfrm>
            <a:off x="2431601" y="116633"/>
            <a:ext cx="1845871" cy="51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IKEA - effect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090F8C29-54CE-4640-8A91-A042FBC02921}"/>
              </a:ext>
            </a:extLst>
          </p:cNvPr>
          <p:cNvSpPr txBox="1"/>
          <p:nvPr/>
        </p:nvSpPr>
        <p:spPr>
          <a:xfrm>
            <a:off x="4736024" y="116633"/>
            <a:ext cx="1845871" cy="51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Catalogus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20AEB8F4-B817-4F30-B149-85F8831F5C71}"/>
              </a:ext>
            </a:extLst>
          </p:cNvPr>
          <p:cNvSpPr txBox="1"/>
          <p:nvPr/>
        </p:nvSpPr>
        <p:spPr>
          <a:xfrm>
            <a:off x="7070242" y="116633"/>
            <a:ext cx="1845871" cy="51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Planning tools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3625C4BB-4B94-49EA-81B1-66768A592B52}"/>
              </a:ext>
            </a:extLst>
          </p:cNvPr>
          <p:cNvSpPr txBox="1"/>
          <p:nvPr/>
        </p:nvSpPr>
        <p:spPr>
          <a:xfrm>
            <a:off x="359961" y="5839849"/>
            <a:ext cx="1845871" cy="89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Standaard</a:t>
            </a:r>
          </a:p>
          <a:p>
            <a:r>
              <a:rPr lang="nl-NL" dirty="0"/>
              <a:t>Producten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D4BCC20D-2280-4BFD-B6E3-C0D2278E6840}"/>
              </a:ext>
            </a:extLst>
          </p:cNvPr>
          <p:cNvSpPr txBox="1"/>
          <p:nvPr/>
        </p:nvSpPr>
        <p:spPr>
          <a:xfrm>
            <a:off x="2254111" y="5844896"/>
            <a:ext cx="208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Gesegmenteerde</a:t>
            </a:r>
            <a:br>
              <a:rPr lang="nl-NL" dirty="0"/>
            </a:br>
            <a:r>
              <a:rPr lang="nl-NL" dirty="0"/>
              <a:t>Standaardisatie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C7028C62-4950-4168-8EDF-D890A6E0F07D}"/>
              </a:ext>
            </a:extLst>
          </p:cNvPr>
          <p:cNvSpPr txBox="1"/>
          <p:nvPr/>
        </p:nvSpPr>
        <p:spPr>
          <a:xfrm>
            <a:off x="4762886" y="5844896"/>
            <a:ext cx="184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Maatgemaakte</a:t>
            </a:r>
            <a:br>
              <a:rPr lang="nl-NL" dirty="0"/>
            </a:br>
            <a:r>
              <a:rPr lang="nl-NL" dirty="0"/>
              <a:t>Standaardisatie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6FCA40A2-118E-43AB-BD1F-6D805BFF0B83}"/>
              </a:ext>
            </a:extLst>
          </p:cNvPr>
          <p:cNvSpPr txBox="1"/>
          <p:nvPr/>
        </p:nvSpPr>
        <p:spPr>
          <a:xfrm>
            <a:off x="7070242" y="5844896"/>
            <a:ext cx="184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Contextuele aanpassing </a:t>
            </a:r>
          </a:p>
        </p:txBody>
      </p: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505347EE-02CC-4F67-894A-3FD3B4E87ABB}"/>
              </a:ext>
            </a:extLst>
          </p:cNvPr>
          <p:cNvSpPr/>
          <p:nvPr/>
        </p:nvSpPr>
        <p:spPr>
          <a:xfrm>
            <a:off x="2254111" y="628903"/>
            <a:ext cx="2331191" cy="3898164"/>
          </a:xfrm>
          <a:prstGeom prst="roundRect">
            <a:avLst/>
          </a:prstGeom>
          <a:noFill/>
          <a:ln w="762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911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0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052736"/>
            <a:ext cx="8928992" cy="5805263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683568" y="260648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Gedeelde concepten van Identiteit, Zekerheid en Vertrouwen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40929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D7F234A-E94E-4605-8115-45748D38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Procesketen: </a:t>
            </a:r>
            <a:br>
              <a:rPr lang="nl-NL" dirty="0"/>
            </a:br>
            <a:r>
              <a:rPr lang="nl-NL" sz="2400" dirty="0"/>
              <a:t>Processen-activiteiten-transacties-data en blockchain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6EE1DBB-7570-40C7-AF6E-CDA652B7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17638"/>
            <a:ext cx="9036495" cy="51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2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D748127-E0A4-44EA-8356-3843BD97DF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701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14CBE1-BD9E-7045-8CE0-2EFEB6521B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1" y="1628775"/>
            <a:ext cx="7529015" cy="4680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1" dirty="0" err="1" smtClean="0"/>
              <a:t>Algemene</a:t>
            </a:r>
            <a:r>
              <a:rPr lang="de-DE" b="1" dirty="0" smtClean="0"/>
              <a:t> </a:t>
            </a:r>
            <a:r>
              <a:rPr lang="de-DE" b="1" dirty="0" err="1" smtClean="0"/>
              <a:t>Identificatiebronnen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 smtClean="0"/>
              <a:t>Bedrijfsregisters</a:t>
            </a:r>
            <a:r>
              <a:rPr lang="de-DE" dirty="0" smtClean="0"/>
              <a:t>: </a:t>
            </a:r>
            <a:r>
              <a:rPr lang="de-DE" dirty="0" err="1" smtClean="0"/>
              <a:t>wereldwijd</a:t>
            </a:r>
            <a:r>
              <a:rPr lang="de-DE" dirty="0" smtClean="0"/>
              <a:t> </a:t>
            </a:r>
            <a:r>
              <a:rPr lang="de-DE" dirty="0" err="1" smtClean="0"/>
              <a:t>zo‘n</a:t>
            </a:r>
            <a:r>
              <a:rPr lang="de-DE" dirty="0" smtClean="0"/>
              <a:t> 750 </a:t>
            </a:r>
            <a:r>
              <a:rPr lang="de-DE" dirty="0" err="1"/>
              <a:t>registers</a:t>
            </a:r>
            <a:r>
              <a:rPr lang="de-DE" dirty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</a:t>
            </a:r>
            <a:r>
              <a:rPr lang="de-DE" dirty="0" err="1" smtClean="0"/>
              <a:t>gebaseerd</a:t>
            </a:r>
            <a:r>
              <a:rPr lang="de-DE" dirty="0" smtClean="0"/>
              <a:t> </a:t>
            </a:r>
            <a:r>
              <a:rPr lang="de-DE" dirty="0" err="1" smtClean="0"/>
              <a:t>op</a:t>
            </a:r>
            <a:r>
              <a:rPr lang="de-DE" dirty="0" smtClean="0"/>
              <a:t> nationale </a:t>
            </a:r>
            <a:r>
              <a:rPr lang="de-DE" dirty="0" err="1" smtClean="0"/>
              <a:t>wetgeving</a:t>
            </a:r>
            <a:r>
              <a:rPr lang="de-DE" dirty="0" smtClean="0"/>
              <a:t> en lokale </a:t>
            </a:r>
            <a:r>
              <a:rPr lang="de-DE" dirty="0" err="1" smtClean="0"/>
              <a:t>standaarden</a:t>
            </a:r>
            <a:r>
              <a:rPr lang="de-DE" dirty="0" smtClean="0"/>
              <a:t>)</a:t>
            </a:r>
            <a:endParaRPr lang="de-DE" dirty="0"/>
          </a:p>
          <a:p>
            <a:r>
              <a:rPr lang="de-DE" dirty="0"/>
              <a:t>ISO 17442 Legal Entity Identifier: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gebaseerd</a:t>
            </a:r>
            <a:r>
              <a:rPr lang="de-DE" dirty="0" smtClean="0"/>
              <a:t> </a:t>
            </a:r>
            <a:r>
              <a:rPr lang="de-DE" dirty="0" err="1" smtClean="0"/>
              <a:t>op</a:t>
            </a:r>
            <a:r>
              <a:rPr lang="de-DE" dirty="0" smtClean="0"/>
              <a:t> G20 </a:t>
            </a:r>
            <a:r>
              <a:rPr lang="de-DE" dirty="0" err="1" smtClean="0"/>
              <a:t>mandaat</a:t>
            </a:r>
            <a:r>
              <a:rPr lang="de-DE" dirty="0" smtClean="0"/>
              <a:t> en </a:t>
            </a:r>
            <a:r>
              <a:rPr lang="de-DE" dirty="0" err="1" smtClean="0"/>
              <a:t>beheerd</a:t>
            </a:r>
            <a:r>
              <a:rPr lang="de-DE" dirty="0" smtClean="0"/>
              <a:t> </a:t>
            </a:r>
            <a:r>
              <a:rPr lang="de-DE" dirty="0" err="1" smtClean="0"/>
              <a:t>door</a:t>
            </a:r>
            <a:r>
              <a:rPr lang="de-DE" dirty="0" smtClean="0"/>
              <a:t> de</a:t>
            </a:r>
            <a:br>
              <a:rPr lang="de-DE" dirty="0" smtClean="0"/>
            </a:br>
            <a:r>
              <a:rPr lang="en-US" dirty="0"/>
              <a:t>Global LEI System Regulatory Oversight Committee (ROC)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b="1" dirty="0" err="1" smtClean="0"/>
              <a:t>Specifieke</a:t>
            </a:r>
            <a:r>
              <a:rPr lang="de-DE" b="1" dirty="0" smtClean="0"/>
              <a:t> </a:t>
            </a:r>
            <a:r>
              <a:rPr lang="de-DE" b="1" dirty="0" err="1" smtClean="0"/>
              <a:t>Identificatiebronnen</a:t>
            </a:r>
            <a:r>
              <a:rPr lang="de-DE" b="1" dirty="0" smtClean="0"/>
              <a:t/>
            </a:r>
            <a:br>
              <a:rPr lang="de-DE" b="1" dirty="0" smtClean="0"/>
            </a:br>
            <a:endParaRPr lang="de-DE" b="1" dirty="0"/>
          </a:p>
          <a:p>
            <a:r>
              <a:rPr lang="de-DE" dirty="0"/>
              <a:t>TIN: Trader </a:t>
            </a:r>
            <a:r>
              <a:rPr lang="de-DE" dirty="0" err="1"/>
              <a:t>Identification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smtClean="0"/>
              <a:t>van de WCO (</a:t>
            </a:r>
            <a:r>
              <a:rPr lang="nl-NL" dirty="0" err="1" smtClean="0"/>
              <a:t>Werelddouaneorganisatie</a:t>
            </a:r>
            <a:r>
              <a:rPr lang="nl-NL" dirty="0" smtClean="0"/>
              <a:t>)</a:t>
            </a:r>
            <a:endParaRPr lang="de-DE" dirty="0"/>
          </a:p>
          <a:p>
            <a:r>
              <a:rPr lang="de-DE" dirty="0" smtClean="0"/>
              <a:t>EORI</a:t>
            </a:r>
            <a:r>
              <a:rPr lang="de-DE" dirty="0"/>
              <a:t>: </a:t>
            </a:r>
            <a:r>
              <a:rPr lang="de-DE" dirty="0" err="1"/>
              <a:t>Economic</a:t>
            </a:r>
            <a:r>
              <a:rPr lang="de-DE" dirty="0"/>
              <a:t> Operator Registration </a:t>
            </a:r>
            <a:r>
              <a:rPr lang="de-DE" dirty="0" err="1"/>
              <a:t>Identification</a:t>
            </a:r>
            <a:r>
              <a:rPr lang="de-DE" dirty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van EU </a:t>
            </a:r>
            <a:r>
              <a:rPr lang="de-DE" dirty="0" err="1"/>
              <a:t>customs</a:t>
            </a:r>
            <a:endParaRPr lang="de-DE" dirty="0"/>
          </a:p>
          <a:p>
            <a:r>
              <a:rPr lang="de-DE" dirty="0" smtClean="0"/>
              <a:t>EU </a:t>
            </a:r>
            <a:r>
              <a:rPr lang="de-DE" dirty="0"/>
              <a:t>VAT: Value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Tax</a:t>
            </a:r>
            <a:r>
              <a:rPr lang="de-DE" dirty="0"/>
              <a:t> </a:t>
            </a:r>
            <a:r>
              <a:rPr lang="de-DE" dirty="0" err="1" smtClean="0"/>
              <a:t>afgegeven</a:t>
            </a:r>
            <a:r>
              <a:rPr lang="de-DE" dirty="0" smtClean="0"/>
              <a:t> per EU </a:t>
            </a:r>
            <a:r>
              <a:rPr lang="de-DE" dirty="0" err="1" smtClean="0"/>
              <a:t>lidstaat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C01291-588F-0A40-B34C-12E4FB696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74638"/>
            <a:ext cx="8424936" cy="1143000"/>
          </a:xfrm>
        </p:spPr>
        <p:txBody>
          <a:bodyPr>
            <a:normAutofit fontScale="90000"/>
          </a:bodyPr>
          <a:lstStyle/>
          <a:p>
            <a:r>
              <a:rPr lang="de-DE" dirty="0" err="1" smtClean="0"/>
              <a:t>Publieke</a:t>
            </a:r>
            <a:r>
              <a:rPr lang="de-DE" dirty="0" smtClean="0"/>
              <a:t> </a:t>
            </a:r>
            <a:r>
              <a:rPr lang="de-DE" dirty="0" err="1" smtClean="0"/>
              <a:t>Organisatie</a:t>
            </a:r>
            <a:r>
              <a:rPr lang="de-DE" dirty="0" smtClean="0"/>
              <a:t> </a:t>
            </a:r>
            <a:r>
              <a:rPr lang="de-DE" dirty="0" err="1" smtClean="0"/>
              <a:t>Identificatie</a:t>
            </a:r>
            <a:r>
              <a:rPr lang="de-DE" dirty="0" smtClean="0"/>
              <a:t> (LEI)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34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35696" y="2348880"/>
            <a:ext cx="5256584" cy="1362075"/>
          </a:xfrm>
        </p:spPr>
        <p:txBody>
          <a:bodyPr/>
          <a:lstStyle/>
          <a:p>
            <a:r>
              <a:rPr lang="nl-NL" dirty="0" smtClean="0"/>
              <a:t>Wat is het probleem?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7401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F23BE-E4E0-854E-8166-8B7B039A1D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1" y="1628775"/>
            <a:ext cx="7673031" cy="4680000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 smtClean="0"/>
              <a:t>Financiële</a:t>
            </a:r>
            <a:r>
              <a:rPr lang="de-DE" dirty="0" smtClean="0"/>
              <a:t> </a:t>
            </a:r>
            <a:r>
              <a:rPr lang="de-DE" dirty="0" err="1"/>
              <a:t>Sector</a:t>
            </a:r>
            <a:r>
              <a:rPr lang="de-DE" dirty="0"/>
              <a:t>: ISO 9396 BIC: Business Identifier Code</a:t>
            </a:r>
          </a:p>
          <a:p>
            <a:r>
              <a:rPr lang="de-DE" dirty="0" smtClean="0"/>
              <a:t>Supply </a:t>
            </a:r>
            <a:r>
              <a:rPr lang="de-DE" dirty="0"/>
              <a:t>Chain: GS1 GLN </a:t>
            </a:r>
            <a:r>
              <a:rPr lang="de-DE" dirty="0" err="1"/>
              <a:t>code</a:t>
            </a:r>
            <a:r>
              <a:rPr lang="de-DE" dirty="0"/>
              <a:t>: Global Location </a:t>
            </a:r>
            <a:r>
              <a:rPr lang="de-DE" dirty="0" err="1"/>
              <a:t>Number</a:t>
            </a:r>
            <a:endParaRPr lang="de-DE" dirty="0"/>
          </a:p>
          <a:p>
            <a:r>
              <a:rPr lang="de-DE" dirty="0" smtClean="0"/>
              <a:t>Transport</a:t>
            </a:r>
            <a:r>
              <a:rPr lang="de-DE" dirty="0"/>
              <a:t>: IATA CAS </a:t>
            </a:r>
            <a:r>
              <a:rPr lang="de-DE" dirty="0" err="1"/>
              <a:t>code</a:t>
            </a:r>
            <a:r>
              <a:rPr lang="de-DE" dirty="0"/>
              <a:t>; Cargo Account Settlement System</a:t>
            </a:r>
          </a:p>
          <a:p>
            <a:r>
              <a:rPr lang="de-DE" dirty="0" smtClean="0"/>
              <a:t>Telecom</a:t>
            </a:r>
            <a:r>
              <a:rPr lang="de-DE" dirty="0"/>
              <a:t>: ITU-T-E.18 </a:t>
            </a:r>
            <a:r>
              <a:rPr lang="de-DE" dirty="0" err="1"/>
              <a:t>Issuer</a:t>
            </a:r>
            <a:r>
              <a:rPr lang="de-DE" dirty="0"/>
              <a:t> </a:t>
            </a:r>
            <a:r>
              <a:rPr lang="de-DE" dirty="0" err="1"/>
              <a:t>Identification</a:t>
            </a:r>
            <a:r>
              <a:rPr lang="de-DE" dirty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  <a:p>
            <a:r>
              <a:rPr lang="de-DE" dirty="0" err="1" smtClean="0"/>
              <a:t>Datavendors</a:t>
            </a:r>
            <a:r>
              <a:rPr lang="de-DE" dirty="0"/>
              <a:t>:</a:t>
            </a:r>
          </a:p>
          <a:p>
            <a:pPr marL="636985" indent="-264319">
              <a:buNone/>
            </a:pPr>
            <a:r>
              <a:rPr lang="de-DE" dirty="0"/>
              <a:t>o    DUNS </a:t>
            </a:r>
            <a:r>
              <a:rPr lang="de-DE" dirty="0" err="1"/>
              <a:t>of</a:t>
            </a:r>
            <a:r>
              <a:rPr lang="de-DE" dirty="0"/>
              <a:t> Dun @ Bradstreet</a:t>
            </a:r>
          </a:p>
          <a:p>
            <a:pPr marL="636985" indent="-264319">
              <a:buNone/>
            </a:pPr>
            <a:r>
              <a:rPr lang="de-DE" dirty="0"/>
              <a:t>o    </a:t>
            </a:r>
            <a:r>
              <a:rPr lang="de-DE" dirty="0" err="1"/>
              <a:t>PermID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Refinitive</a:t>
            </a:r>
            <a:endParaRPr lang="de-DE" dirty="0"/>
          </a:p>
          <a:p>
            <a:pPr marL="636985" indent="-264319">
              <a:buNone/>
            </a:pPr>
            <a:r>
              <a:rPr lang="de-DE" dirty="0"/>
              <a:t>o    FIGI </a:t>
            </a:r>
            <a:r>
              <a:rPr lang="de-DE" dirty="0" err="1"/>
              <a:t>of</a:t>
            </a:r>
            <a:r>
              <a:rPr lang="de-DE" dirty="0"/>
              <a:t> Bloomberg</a:t>
            </a:r>
          </a:p>
          <a:p>
            <a:pPr marL="636985" indent="-264319">
              <a:buNone/>
            </a:pPr>
            <a:endParaRPr lang="de-DE" dirty="0"/>
          </a:p>
          <a:p>
            <a:r>
              <a:rPr lang="de-DE" dirty="0" err="1"/>
              <a:t>Credit</a:t>
            </a:r>
            <a:r>
              <a:rPr lang="de-DE" dirty="0"/>
              <a:t> Card </a:t>
            </a:r>
            <a:r>
              <a:rPr lang="de-DE" dirty="0" err="1"/>
              <a:t>Schemes</a:t>
            </a:r>
            <a:endParaRPr lang="de-DE" dirty="0"/>
          </a:p>
          <a:p>
            <a:pPr marL="636985" indent="-264319">
              <a:buNone/>
            </a:pPr>
            <a:r>
              <a:rPr lang="de-DE" dirty="0"/>
              <a:t>o    ISO 7812 Card </a:t>
            </a:r>
            <a:r>
              <a:rPr lang="de-DE" dirty="0" err="1"/>
              <a:t>issuer</a:t>
            </a:r>
            <a:endParaRPr lang="de-DE" dirty="0"/>
          </a:p>
          <a:p>
            <a:pPr marL="636985" indent="-264319">
              <a:buNone/>
            </a:pPr>
            <a:r>
              <a:rPr lang="de-DE" dirty="0"/>
              <a:t>o    </a:t>
            </a:r>
            <a:r>
              <a:rPr lang="de-DE" dirty="0" err="1"/>
              <a:t>Credit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nl-NL" dirty="0" err="1"/>
              <a:t>acquirers</a:t>
            </a:r>
            <a:r>
              <a:rPr lang="nl-NL" dirty="0"/>
              <a:t>: alle internationale regelingen hebben </a:t>
            </a:r>
            <a:r>
              <a:rPr lang="nl-NL" dirty="0" smtClean="0"/>
              <a:t>zo hun </a:t>
            </a:r>
            <a:r>
              <a:rPr lang="nl-NL" dirty="0"/>
              <a:t>eigen identificatiesystemen van handelaren</a:t>
            </a:r>
            <a:endParaRPr lang="de-DE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5426DD-0716-A24C-AA0A-FE05F36E9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4000" dirty="0" smtClean="0"/>
              <a:t>Private </a:t>
            </a:r>
            <a:r>
              <a:rPr lang="de-DE" sz="4000" dirty="0" err="1" smtClean="0"/>
              <a:t>Sector</a:t>
            </a:r>
            <a:r>
              <a:rPr lang="de-DE" sz="4000" dirty="0" smtClean="0"/>
              <a:t> </a:t>
            </a:r>
            <a:r>
              <a:rPr lang="de-DE" sz="4000" dirty="0" err="1" smtClean="0"/>
              <a:t>Organisatie</a:t>
            </a:r>
            <a:r>
              <a:rPr lang="de-DE" sz="4000" dirty="0" smtClean="0"/>
              <a:t> (LEI)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39656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0" y="6072188"/>
            <a:ext cx="9144000" cy="78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GB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265488" y="6078538"/>
            <a:ext cx="2995612" cy="7794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rIns="45720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  <a:latin typeface="Palatino Linotype" charset="0"/>
              <a:ea typeface="ＭＳ Ｐゴシック" charset="0"/>
              <a:cs typeface="ＭＳ Ｐゴシック" charset="0"/>
              <a:sym typeface="Arial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867400" y="3921124"/>
            <a:ext cx="1584920" cy="860425"/>
            <a:chOff x="3696" y="2470"/>
            <a:chExt cx="912" cy="493"/>
          </a:xfrm>
        </p:grpSpPr>
        <p:sp>
          <p:nvSpPr>
            <p:cNvPr id="35913" name="Rectangle 5"/>
            <p:cNvSpPr>
              <a:spLocks noChangeArrowheads="1"/>
            </p:cNvSpPr>
            <p:nvPr/>
          </p:nvSpPr>
          <p:spPr bwMode="auto">
            <a:xfrm>
              <a:off x="3936" y="2470"/>
              <a:ext cx="672" cy="493"/>
            </a:xfrm>
            <a:prstGeom prst="rect">
              <a:avLst/>
            </a:prstGeom>
            <a:solidFill>
              <a:srgbClr val="77FE7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 b="1" dirty="0" err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>Digitale</a:t>
              </a:r>
              <a:r>
                <a:rPr lang="en-GB" sz="1200" b="1" dirty="0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> </a:t>
              </a:r>
              <a:r>
                <a:rPr lang="en-GB" sz="1200" b="1" dirty="0" err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>Rechten</a:t>
              </a:r>
              <a:endParaRPr lang="en-GB" sz="1200" b="1" dirty="0">
                <a:solidFill>
                  <a:srgbClr val="000000"/>
                </a:solidFill>
                <a:latin typeface="Palatino Linotype" charset="0"/>
                <a:ea typeface="ＭＳ Ｐゴシック" charset="0"/>
                <a:cs typeface="ＭＳ Ｐゴシック" charset="0"/>
                <a:sym typeface="Arial" charset="0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 b="1" dirty="0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>Permissions</a:t>
              </a:r>
            </a:p>
          </p:txBody>
        </p:sp>
        <p:sp>
          <p:nvSpPr>
            <p:cNvPr id="35914" name="Line 6"/>
            <p:cNvSpPr>
              <a:spLocks noChangeShapeType="1"/>
            </p:cNvSpPr>
            <p:nvPr/>
          </p:nvSpPr>
          <p:spPr bwMode="auto">
            <a:xfrm>
              <a:off x="3696" y="2717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Palatino Linotype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7315200" y="3659188"/>
            <a:ext cx="1563688" cy="1306512"/>
            <a:chOff x="4608" y="2305"/>
            <a:chExt cx="912" cy="823"/>
          </a:xfrm>
        </p:grpSpPr>
        <p:sp>
          <p:nvSpPr>
            <p:cNvPr id="35911" name="AutoShape 8"/>
            <p:cNvSpPr>
              <a:spLocks noChangeArrowheads="1"/>
            </p:cNvSpPr>
            <p:nvPr/>
          </p:nvSpPr>
          <p:spPr bwMode="auto">
            <a:xfrm>
              <a:off x="4896" y="2305"/>
              <a:ext cx="624" cy="823"/>
            </a:xfrm>
            <a:prstGeom prst="foldedCorner">
              <a:avLst>
                <a:gd name="adj" fmla="val 12500"/>
              </a:avLst>
            </a:prstGeom>
            <a:solidFill>
              <a:srgbClr val="77FE7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 b="1" dirty="0" err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>Gecontroleerd</a:t>
              </a:r>
              <a:endParaRPr lang="en-GB" sz="1200" b="1" dirty="0">
                <a:solidFill>
                  <a:srgbClr val="000000"/>
                </a:solidFill>
                <a:latin typeface="Palatino Linotype" charset="0"/>
                <a:ea typeface="ＭＳ Ｐゴシック" charset="0"/>
                <a:cs typeface="ＭＳ Ｐゴシック" charset="0"/>
                <a:sym typeface="Arial" charset="0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 b="1" dirty="0" err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>Informatie</a:t>
              </a:r>
              <a:endParaRPr lang="en-GB" sz="1200" b="1" dirty="0">
                <a:solidFill>
                  <a:srgbClr val="000000"/>
                </a:solidFill>
                <a:latin typeface="Palatino Linotype" charset="0"/>
                <a:ea typeface="ＭＳ Ｐゴシック" charset="0"/>
                <a:cs typeface="ＭＳ Ｐゴシック" charset="0"/>
                <a:sym typeface="Arial" charset="0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 b="1" dirty="0" err="1" smtClean="0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>Vrijgeven</a:t>
              </a:r>
              <a:endParaRPr lang="en-GB" sz="1200" b="1" dirty="0">
                <a:solidFill>
                  <a:srgbClr val="000000"/>
                </a:solidFill>
                <a:latin typeface="Palatino Linotype" charset="0"/>
                <a:ea typeface="ＭＳ Ｐゴシック" charset="0"/>
                <a:cs typeface="ＭＳ Ｐゴシック" charset="0"/>
                <a:sym typeface="Arial" charset="0"/>
              </a:endParaRPr>
            </a:p>
          </p:txBody>
        </p:sp>
        <p:sp>
          <p:nvSpPr>
            <p:cNvPr id="35912" name="Line 9"/>
            <p:cNvSpPr>
              <a:spLocks noChangeShapeType="1"/>
            </p:cNvSpPr>
            <p:nvPr/>
          </p:nvSpPr>
          <p:spPr bwMode="auto">
            <a:xfrm>
              <a:off x="4608" y="2717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Palatino Linotype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5686425" y="2776538"/>
            <a:ext cx="2370138" cy="1112837"/>
            <a:chOff x="3582" y="1749"/>
            <a:chExt cx="1493" cy="701"/>
          </a:xfrm>
        </p:grpSpPr>
        <p:sp>
          <p:nvSpPr>
            <p:cNvPr id="35909" name="AutoShape 11"/>
            <p:cNvSpPr>
              <a:spLocks noChangeArrowheads="1"/>
            </p:cNvSpPr>
            <p:nvPr/>
          </p:nvSpPr>
          <p:spPr bwMode="auto">
            <a:xfrm>
              <a:off x="4259" y="1749"/>
              <a:ext cx="816" cy="432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 b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>Audit Trail</a:t>
              </a:r>
              <a:br>
                <a:rPr lang="en-GB" sz="1200" b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</a:br>
              <a:r>
                <a:rPr lang="en-GB" sz="1200" b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>&amp; Metrics</a:t>
              </a:r>
            </a:p>
          </p:txBody>
        </p:sp>
        <p:sp>
          <p:nvSpPr>
            <p:cNvPr id="35910" name="Line 12"/>
            <p:cNvSpPr>
              <a:spLocks noChangeShapeType="1"/>
            </p:cNvSpPr>
            <p:nvPr/>
          </p:nvSpPr>
          <p:spPr bwMode="auto">
            <a:xfrm flipV="1">
              <a:off x="3582" y="1991"/>
              <a:ext cx="677" cy="459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Palatino Linotype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4392613" y="5016500"/>
            <a:ext cx="1600200" cy="1792288"/>
            <a:chOff x="2767" y="3160"/>
            <a:chExt cx="1008" cy="1129"/>
          </a:xfrm>
        </p:grpSpPr>
        <p:sp>
          <p:nvSpPr>
            <p:cNvPr id="35890" name="Line 14"/>
            <p:cNvSpPr>
              <a:spLocks noChangeShapeType="1"/>
            </p:cNvSpPr>
            <p:nvPr/>
          </p:nvSpPr>
          <p:spPr bwMode="auto">
            <a:xfrm flipV="1">
              <a:off x="3264" y="316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Palatino Linotype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35891" name="Group 15"/>
            <p:cNvGrpSpPr>
              <a:grpSpLocks/>
            </p:cNvGrpSpPr>
            <p:nvPr/>
          </p:nvGrpSpPr>
          <p:grpSpPr bwMode="auto">
            <a:xfrm>
              <a:off x="2767" y="3329"/>
              <a:ext cx="1008" cy="960"/>
              <a:chOff x="1680" y="3264"/>
              <a:chExt cx="1008" cy="960"/>
            </a:xfrm>
          </p:grpSpPr>
          <p:sp>
            <p:nvSpPr>
              <p:cNvPr id="35892" name="AutoShape 16"/>
              <p:cNvSpPr>
                <a:spLocks noChangeArrowheads="1"/>
              </p:cNvSpPr>
              <p:nvPr/>
            </p:nvSpPr>
            <p:spPr bwMode="auto">
              <a:xfrm>
                <a:off x="1680" y="3264"/>
                <a:ext cx="1008" cy="96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1429" tIns="45714" rIns="91429" bIns="45714"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1400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endParaRPr>
              </a:p>
            </p:txBody>
          </p:sp>
          <p:sp>
            <p:nvSpPr>
              <p:cNvPr id="35893" name="Rectangle 17"/>
              <p:cNvSpPr>
                <a:spLocks noChangeArrowheads="1"/>
              </p:cNvSpPr>
              <p:nvPr/>
            </p:nvSpPr>
            <p:spPr bwMode="auto">
              <a:xfrm>
                <a:off x="1824" y="3304"/>
                <a:ext cx="720" cy="864"/>
              </a:xfrm>
              <a:prstGeom prst="rect">
                <a:avLst/>
              </a:prstGeom>
              <a:solidFill>
                <a:srgbClr val="797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29" tIns="45714" rIns="91429" bIns="45714"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b="1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rPr>
                  <a:t>Authenticated </a:t>
                </a:r>
                <a:br>
                  <a:rPr lang="en-GB" sz="1000" b="1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rPr>
                </a:br>
                <a:r>
                  <a:rPr lang="en-GB" sz="1000" b="1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rPr>
                  <a:t>Authorised Users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1000" b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endParaRP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1000" b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endParaRP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1000" b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endParaRP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1000" b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endParaRP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1000" b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endParaRP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1000" b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endParaRPr>
              </a:p>
            </p:txBody>
          </p:sp>
          <p:pic>
            <p:nvPicPr>
              <p:cNvPr id="35894" name="Picture 18" descr="bd06776_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" y="3606"/>
                <a:ext cx="624" cy="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5895" name="Group 19"/>
              <p:cNvGrpSpPr>
                <a:grpSpLocks/>
              </p:cNvGrpSpPr>
              <p:nvPr/>
            </p:nvGrpSpPr>
            <p:grpSpPr bwMode="auto">
              <a:xfrm>
                <a:off x="1912" y="3587"/>
                <a:ext cx="528" cy="518"/>
                <a:chOff x="480" y="3504"/>
                <a:chExt cx="480" cy="576"/>
              </a:xfrm>
            </p:grpSpPr>
            <p:sp>
              <p:nvSpPr>
                <p:cNvPr id="35896" name="Rectangle 20"/>
                <p:cNvSpPr>
                  <a:spLocks noChangeArrowheads="1"/>
                </p:cNvSpPr>
                <p:nvPr/>
              </p:nvSpPr>
              <p:spPr bwMode="auto">
                <a:xfrm>
                  <a:off x="480" y="3504"/>
                  <a:ext cx="240" cy="57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endParaRPr>
                </a:p>
              </p:txBody>
            </p:sp>
            <p:sp>
              <p:nvSpPr>
                <p:cNvPr id="35897" name="Rectangle 21"/>
                <p:cNvSpPr>
                  <a:spLocks noChangeArrowheads="1"/>
                </p:cNvSpPr>
                <p:nvPr/>
              </p:nvSpPr>
              <p:spPr bwMode="auto">
                <a:xfrm>
                  <a:off x="720" y="3504"/>
                  <a:ext cx="240" cy="57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endParaRPr>
                </a:p>
              </p:txBody>
            </p:sp>
            <p:sp>
              <p:nvSpPr>
                <p:cNvPr id="35898" name="Line 22"/>
                <p:cNvSpPr>
                  <a:spLocks noChangeShapeType="1"/>
                </p:cNvSpPr>
                <p:nvPr/>
              </p:nvSpPr>
              <p:spPr bwMode="auto">
                <a:xfrm>
                  <a:off x="480" y="3552"/>
                  <a:ext cx="4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>
                    <a:solidFill>
                      <a:prstClr val="black"/>
                    </a:solidFill>
                    <a:latin typeface="Palatino Linotype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5899" name="Line 23"/>
                <p:cNvSpPr>
                  <a:spLocks noChangeShapeType="1"/>
                </p:cNvSpPr>
                <p:nvPr/>
              </p:nvSpPr>
              <p:spPr bwMode="auto">
                <a:xfrm>
                  <a:off x="480" y="3648"/>
                  <a:ext cx="4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>
                    <a:solidFill>
                      <a:prstClr val="black"/>
                    </a:solidFill>
                    <a:latin typeface="Palatino Linotype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5900" name="Line 24"/>
                <p:cNvSpPr>
                  <a:spLocks noChangeShapeType="1"/>
                </p:cNvSpPr>
                <p:nvPr/>
              </p:nvSpPr>
              <p:spPr bwMode="auto">
                <a:xfrm>
                  <a:off x="480" y="3744"/>
                  <a:ext cx="4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>
                    <a:solidFill>
                      <a:prstClr val="black"/>
                    </a:solidFill>
                    <a:latin typeface="Palatino Linotype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5901" name="Line 25"/>
                <p:cNvSpPr>
                  <a:spLocks noChangeShapeType="1"/>
                </p:cNvSpPr>
                <p:nvPr/>
              </p:nvSpPr>
              <p:spPr bwMode="auto">
                <a:xfrm>
                  <a:off x="480" y="3840"/>
                  <a:ext cx="4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>
                    <a:solidFill>
                      <a:prstClr val="black"/>
                    </a:solidFill>
                    <a:latin typeface="Palatino Linotype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5902" name="Line 26"/>
                <p:cNvSpPr>
                  <a:spLocks noChangeShapeType="1"/>
                </p:cNvSpPr>
                <p:nvPr/>
              </p:nvSpPr>
              <p:spPr bwMode="auto">
                <a:xfrm>
                  <a:off x="480" y="3936"/>
                  <a:ext cx="4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>
                    <a:solidFill>
                      <a:prstClr val="black"/>
                    </a:solidFill>
                    <a:latin typeface="Palatino Linotype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5903" name="Line 27"/>
                <p:cNvSpPr>
                  <a:spLocks noChangeShapeType="1"/>
                </p:cNvSpPr>
                <p:nvPr/>
              </p:nvSpPr>
              <p:spPr bwMode="auto">
                <a:xfrm>
                  <a:off x="480" y="4032"/>
                  <a:ext cx="4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>
                    <a:solidFill>
                      <a:prstClr val="black"/>
                    </a:solidFill>
                    <a:latin typeface="Palatino Linotype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5904" name="Line 28"/>
                <p:cNvSpPr>
                  <a:spLocks noChangeShapeType="1"/>
                </p:cNvSpPr>
                <p:nvPr/>
              </p:nvSpPr>
              <p:spPr bwMode="auto">
                <a:xfrm>
                  <a:off x="480" y="3600"/>
                  <a:ext cx="4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>
                    <a:solidFill>
                      <a:prstClr val="black"/>
                    </a:solidFill>
                    <a:latin typeface="Palatino Linotype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5905" name="Line 29"/>
                <p:cNvSpPr>
                  <a:spLocks noChangeShapeType="1"/>
                </p:cNvSpPr>
                <p:nvPr/>
              </p:nvSpPr>
              <p:spPr bwMode="auto">
                <a:xfrm>
                  <a:off x="480" y="3792"/>
                  <a:ext cx="4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>
                    <a:solidFill>
                      <a:prstClr val="black"/>
                    </a:solidFill>
                    <a:latin typeface="Palatino Linotype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5906" name="Line 30"/>
                <p:cNvSpPr>
                  <a:spLocks noChangeShapeType="1"/>
                </p:cNvSpPr>
                <p:nvPr/>
              </p:nvSpPr>
              <p:spPr bwMode="auto">
                <a:xfrm>
                  <a:off x="480" y="3984"/>
                  <a:ext cx="4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>
                    <a:solidFill>
                      <a:prstClr val="black"/>
                    </a:solidFill>
                    <a:latin typeface="Palatino Linotype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5907" name="Line 31"/>
                <p:cNvSpPr>
                  <a:spLocks noChangeShapeType="1"/>
                </p:cNvSpPr>
                <p:nvPr/>
              </p:nvSpPr>
              <p:spPr bwMode="auto">
                <a:xfrm>
                  <a:off x="480" y="3888"/>
                  <a:ext cx="4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>
                    <a:solidFill>
                      <a:prstClr val="black"/>
                    </a:solidFill>
                    <a:latin typeface="Palatino Linotype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5908" name="Line 32"/>
                <p:cNvSpPr>
                  <a:spLocks noChangeShapeType="1"/>
                </p:cNvSpPr>
                <p:nvPr/>
              </p:nvSpPr>
              <p:spPr bwMode="auto">
                <a:xfrm>
                  <a:off x="480" y="3696"/>
                  <a:ext cx="4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>
                    <a:solidFill>
                      <a:prstClr val="black"/>
                    </a:solidFill>
                    <a:latin typeface="Palatino Linotype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</p:grpSp>
      </p:grpSp>
      <p:grpSp>
        <p:nvGrpSpPr>
          <p:cNvPr id="9" name="Group 33"/>
          <p:cNvGrpSpPr>
            <a:grpSpLocks/>
          </p:cNvGrpSpPr>
          <p:nvPr/>
        </p:nvGrpSpPr>
        <p:grpSpPr bwMode="auto">
          <a:xfrm>
            <a:off x="539750" y="931863"/>
            <a:ext cx="5184775" cy="2743200"/>
            <a:chOff x="340" y="587"/>
            <a:chExt cx="3266" cy="1728"/>
          </a:xfrm>
        </p:grpSpPr>
        <p:grpSp>
          <p:nvGrpSpPr>
            <p:cNvPr id="35878" name="Group 34"/>
            <p:cNvGrpSpPr>
              <a:grpSpLocks/>
            </p:cNvGrpSpPr>
            <p:nvPr/>
          </p:nvGrpSpPr>
          <p:grpSpPr bwMode="auto">
            <a:xfrm>
              <a:off x="340" y="587"/>
              <a:ext cx="3266" cy="1728"/>
              <a:chOff x="340" y="587"/>
              <a:chExt cx="3266" cy="1728"/>
            </a:xfrm>
          </p:grpSpPr>
          <p:grpSp>
            <p:nvGrpSpPr>
              <p:cNvPr id="35880" name="Group 35"/>
              <p:cNvGrpSpPr>
                <a:grpSpLocks/>
              </p:cNvGrpSpPr>
              <p:nvPr/>
            </p:nvGrpSpPr>
            <p:grpSpPr bwMode="auto">
              <a:xfrm>
                <a:off x="340" y="587"/>
                <a:ext cx="1056" cy="1344"/>
                <a:chOff x="336" y="576"/>
                <a:chExt cx="1200" cy="1584"/>
              </a:xfrm>
            </p:grpSpPr>
            <p:sp>
              <p:nvSpPr>
                <p:cNvPr id="35887" name="AutoShape 36"/>
                <p:cNvSpPr>
                  <a:spLocks noChangeArrowheads="1"/>
                </p:cNvSpPr>
                <p:nvPr/>
              </p:nvSpPr>
              <p:spPr bwMode="auto">
                <a:xfrm>
                  <a:off x="336" y="576"/>
                  <a:ext cx="816" cy="912"/>
                </a:xfrm>
                <a:prstGeom prst="verticalScroll">
                  <a:avLst>
                    <a:gd name="adj" fmla="val 12500"/>
                  </a:avLst>
                </a:prstGeom>
                <a:solidFill>
                  <a:srgbClr val="FFAFA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9" tIns="45714" rIns="91429" bIns="45714" anchor="ctr"/>
                <a:lstStyle/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sz="1000">
                      <a:solidFill>
                        <a:srgbClr val="000000"/>
                      </a:solidFill>
                      <a:latin typeface="Palatino Linotype" charset="0"/>
                      <a:ea typeface="ＭＳ Ｐゴシック" charset="0"/>
                      <a:cs typeface="ＭＳ Ｐゴシック" charset="0"/>
                      <a:sym typeface="Arial" charset="0"/>
                    </a:rPr>
                    <a:t>Corporate</a:t>
                  </a: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sz="1000">
                      <a:solidFill>
                        <a:srgbClr val="000000"/>
                      </a:solidFill>
                      <a:latin typeface="Palatino Linotype" charset="0"/>
                      <a:ea typeface="ＭＳ Ｐゴシック" charset="0"/>
                      <a:cs typeface="ＭＳ Ｐゴシック" charset="0"/>
                      <a:sym typeface="Arial" charset="0"/>
                    </a:rPr>
                    <a:t>Policy</a:t>
                  </a: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000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endParaRP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200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endParaRP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200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endParaRP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200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endParaRPr>
                </a:p>
              </p:txBody>
            </p:sp>
            <p:sp>
              <p:nvSpPr>
                <p:cNvPr id="35888" name="AutoShape 37"/>
                <p:cNvSpPr>
                  <a:spLocks noChangeArrowheads="1"/>
                </p:cNvSpPr>
                <p:nvPr/>
              </p:nvSpPr>
              <p:spPr bwMode="auto">
                <a:xfrm>
                  <a:off x="528" y="912"/>
                  <a:ext cx="816" cy="912"/>
                </a:xfrm>
                <a:prstGeom prst="verticalScroll">
                  <a:avLst>
                    <a:gd name="adj" fmla="val 12500"/>
                  </a:avLst>
                </a:prstGeom>
                <a:solidFill>
                  <a:srgbClr val="FFAFA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9" tIns="45714" rIns="91429" bIns="45714" anchor="ctr"/>
                <a:lstStyle/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sz="1000">
                      <a:solidFill>
                        <a:srgbClr val="000000"/>
                      </a:solidFill>
                      <a:latin typeface="Palatino Linotype" charset="0"/>
                      <a:ea typeface="ＭＳ Ｐゴシック" charset="0"/>
                      <a:cs typeface="ＭＳ Ｐゴシック" charset="0"/>
                      <a:sym typeface="Arial" charset="0"/>
                    </a:rPr>
                    <a:t>Privacy</a:t>
                  </a: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000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endParaRP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200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endParaRP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200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endParaRP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200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endParaRPr>
                </a:p>
              </p:txBody>
            </p:sp>
            <p:sp>
              <p:nvSpPr>
                <p:cNvPr id="35889" name="AutoShape 38"/>
                <p:cNvSpPr>
                  <a:spLocks noChangeArrowheads="1"/>
                </p:cNvSpPr>
                <p:nvPr/>
              </p:nvSpPr>
              <p:spPr bwMode="auto">
                <a:xfrm>
                  <a:off x="720" y="1248"/>
                  <a:ext cx="816" cy="912"/>
                </a:xfrm>
                <a:prstGeom prst="verticalScroll">
                  <a:avLst>
                    <a:gd name="adj" fmla="val 12500"/>
                  </a:avLst>
                </a:prstGeom>
                <a:solidFill>
                  <a:srgbClr val="FFAFA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9" tIns="45714" rIns="91429" bIns="45714" anchor="ctr"/>
                <a:lstStyle/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sz="1000" dirty="0">
                      <a:solidFill>
                        <a:srgbClr val="000000"/>
                      </a:solidFill>
                      <a:latin typeface="Palatino Linotype" charset="0"/>
                      <a:ea typeface="ＭＳ Ｐゴシック" charset="0"/>
                      <a:cs typeface="ＭＳ Ｐゴシック" charset="0"/>
                      <a:sym typeface="Arial" charset="0"/>
                    </a:rPr>
                    <a:t>Export</a:t>
                  </a: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sz="1000" dirty="0" err="1">
                      <a:solidFill>
                        <a:srgbClr val="000000"/>
                      </a:solidFill>
                      <a:latin typeface="Palatino Linotype" charset="0"/>
                      <a:ea typeface="ＭＳ Ｐゴシック" charset="0"/>
                      <a:cs typeface="ＭＳ Ｐゴシック" charset="0"/>
                      <a:sym typeface="Arial" charset="0"/>
                    </a:rPr>
                    <a:t>Controles</a:t>
                  </a:r>
                  <a:endParaRPr lang="en-GB" sz="1000" dirty="0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endParaRP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000" dirty="0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endParaRP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200" dirty="0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endParaRP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200" dirty="0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endParaRP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200" dirty="0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endParaRPr>
                </a:p>
              </p:txBody>
            </p:sp>
          </p:grpSp>
          <p:sp>
            <p:nvSpPr>
              <p:cNvPr id="35881" name="AutoShape 39"/>
              <p:cNvSpPr>
                <a:spLocks noChangeArrowheads="1"/>
              </p:cNvSpPr>
              <p:nvPr/>
            </p:nvSpPr>
            <p:spPr bwMode="auto">
              <a:xfrm>
                <a:off x="1828" y="971"/>
                <a:ext cx="624" cy="528"/>
              </a:xfrm>
              <a:prstGeom prst="roundRect">
                <a:avLst>
                  <a:gd name="adj" fmla="val 16667"/>
                </a:avLst>
              </a:prstGeom>
              <a:solidFill>
                <a:srgbClr val="FFAFA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1429" tIns="45714" rIns="91429" bIns="45714"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b="1" dirty="0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rPr>
                  <a:t>Wet &amp; </a:t>
                </a:r>
                <a:br>
                  <a:rPr lang="en-GB" sz="1200" b="1" dirty="0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rPr>
                </a:br>
                <a:r>
                  <a:rPr lang="en-GB" sz="1200" b="1" dirty="0" err="1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rPr>
                  <a:t>Regelgeving</a:t>
                </a:r>
                <a:r>
                  <a:rPr lang="en-GB" sz="1200" b="1" dirty="0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rPr>
                  <a:t/>
                </a:r>
                <a:br>
                  <a:rPr lang="en-GB" sz="1200" b="1" dirty="0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rPr>
                </a:br>
                <a:r>
                  <a:rPr lang="en-GB" sz="1200" b="1" i="1" dirty="0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rPr>
                  <a:t>Human</a:t>
                </a:r>
                <a:endParaRPr lang="en-GB" sz="1200" b="1" dirty="0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endParaRPr>
              </a:p>
            </p:txBody>
          </p:sp>
          <p:sp>
            <p:nvSpPr>
              <p:cNvPr id="35882" name="AutoShape 40"/>
              <p:cNvSpPr>
                <a:spLocks noChangeArrowheads="1"/>
              </p:cNvSpPr>
              <p:nvPr/>
            </p:nvSpPr>
            <p:spPr bwMode="auto">
              <a:xfrm>
                <a:off x="2932" y="971"/>
                <a:ext cx="674" cy="528"/>
              </a:xfrm>
              <a:prstGeom prst="roundRect">
                <a:avLst>
                  <a:gd name="adj" fmla="val 16667"/>
                </a:avLst>
              </a:prstGeom>
              <a:solidFill>
                <a:srgbClr val="FFAFA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1429" tIns="45714" rIns="91429" bIns="45714"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b="1" dirty="0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rPr>
                  <a:t>Rule Set</a:t>
                </a:r>
                <a:br>
                  <a:rPr lang="en-GB" sz="1200" b="1" dirty="0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rPr>
                </a:br>
                <a:r>
                  <a:rPr lang="en-GB" sz="1200" b="1" dirty="0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rPr>
                  <a:t/>
                </a:r>
                <a:br>
                  <a:rPr lang="en-GB" sz="1200" b="1" dirty="0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rPr>
                </a:br>
                <a:r>
                  <a:rPr lang="en-GB" sz="1200" b="1" i="1" dirty="0" err="1">
                    <a:solidFill>
                      <a:srgbClr val="000000"/>
                    </a:solidFill>
                    <a:latin typeface="Palatino Linotype" charset="0"/>
                    <a:ea typeface="ＭＳ Ｐゴシック" charset="0"/>
                    <a:cs typeface="ＭＳ Ｐゴシック" charset="0"/>
                    <a:sym typeface="Arial" charset="0"/>
                  </a:rPr>
                  <a:t>Deterministisch</a:t>
                </a:r>
                <a:endParaRPr lang="en-GB" sz="1200" b="1" dirty="0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endParaRPr>
              </a:p>
            </p:txBody>
          </p:sp>
          <p:sp>
            <p:nvSpPr>
              <p:cNvPr id="35883" name="AutoShape 41"/>
              <p:cNvSpPr>
                <a:spLocks/>
              </p:cNvSpPr>
              <p:nvPr/>
            </p:nvSpPr>
            <p:spPr bwMode="auto">
              <a:xfrm>
                <a:off x="1501" y="587"/>
                <a:ext cx="96" cy="1344"/>
              </a:xfrm>
              <a:prstGeom prst="rightBrace">
                <a:avLst>
                  <a:gd name="adj1" fmla="val 116667"/>
                  <a:gd name="adj2" fmla="val 50000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endParaRPr>
              </a:p>
            </p:txBody>
          </p:sp>
          <p:sp>
            <p:nvSpPr>
              <p:cNvPr id="35884" name="Line 42"/>
              <p:cNvSpPr>
                <a:spLocks noChangeShapeType="1"/>
              </p:cNvSpPr>
              <p:nvPr/>
            </p:nvSpPr>
            <p:spPr bwMode="auto">
              <a:xfrm flipV="1">
                <a:off x="1598" y="1259"/>
                <a:ext cx="230" cy="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Palatino Linotype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885" name="Line 43"/>
              <p:cNvSpPr>
                <a:spLocks noChangeShapeType="1"/>
              </p:cNvSpPr>
              <p:nvPr/>
            </p:nvSpPr>
            <p:spPr bwMode="auto">
              <a:xfrm>
                <a:off x="2452" y="1259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Palatino Linotype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5886" name="Line 44"/>
              <p:cNvSpPr>
                <a:spLocks noChangeShapeType="1"/>
              </p:cNvSpPr>
              <p:nvPr/>
            </p:nvSpPr>
            <p:spPr bwMode="auto">
              <a:xfrm>
                <a:off x="3268" y="1499"/>
                <a:ext cx="0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solidFill>
                    <a:prstClr val="black"/>
                  </a:solidFill>
                  <a:latin typeface="Palatino Linotype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5879" name="Text Box 45"/>
            <p:cNvSpPr txBox="1">
              <a:spLocks noChangeArrowheads="1"/>
            </p:cNvSpPr>
            <p:nvPr/>
          </p:nvSpPr>
          <p:spPr bwMode="auto">
            <a:xfrm>
              <a:off x="2493" y="975"/>
              <a:ext cx="3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14" tIns="45714" rIns="45714" bIns="45714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 Linotype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 Linotype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 Linotype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 Linotype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 Linotype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 Linotype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 Linotype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 Linotype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 Linotype" charset="0"/>
                  <a:ea typeface="ＭＳ Ｐゴシック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200" b="1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AI tools</a:t>
              </a:r>
            </a:p>
          </p:txBody>
        </p:sp>
      </p:grpSp>
      <p:grpSp>
        <p:nvGrpSpPr>
          <p:cNvPr id="12" name="Group 76"/>
          <p:cNvGrpSpPr>
            <a:grpSpLocks/>
          </p:cNvGrpSpPr>
          <p:nvPr/>
        </p:nvGrpSpPr>
        <p:grpSpPr bwMode="auto">
          <a:xfrm>
            <a:off x="615950" y="3352800"/>
            <a:ext cx="3886200" cy="3071813"/>
            <a:chOff x="615950" y="3352800"/>
            <a:chExt cx="3886201" cy="3071813"/>
          </a:xfrm>
        </p:grpSpPr>
        <p:sp>
          <p:nvSpPr>
            <p:cNvPr id="35860" name="AutoShape 47"/>
            <p:cNvSpPr>
              <a:spLocks/>
            </p:cNvSpPr>
            <p:nvPr/>
          </p:nvSpPr>
          <p:spPr bwMode="auto">
            <a:xfrm>
              <a:off x="2382838" y="3352800"/>
              <a:ext cx="152400" cy="1981200"/>
            </a:xfrm>
            <a:prstGeom prst="rightBrace">
              <a:avLst>
                <a:gd name="adj1" fmla="val 10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Palatino Linotype" charset="0"/>
                <a:ea typeface="ＭＳ Ｐゴシック" charset="0"/>
                <a:cs typeface="ＭＳ Ｐゴシック" charset="0"/>
                <a:sym typeface="Arial" charset="0"/>
              </a:endParaRPr>
            </a:p>
          </p:txBody>
        </p:sp>
        <p:grpSp>
          <p:nvGrpSpPr>
            <p:cNvPr id="35861" name="Group 75"/>
            <p:cNvGrpSpPr>
              <a:grpSpLocks/>
            </p:cNvGrpSpPr>
            <p:nvPr/>
          </p:nvGrpSpPr>
          <p:grpSpPr bwMode="auto">
            <a:xfrm>
              <a:off x="615950" y="3352800"/>
              <a:ext cx="1447800" cy="1905000"/>
              <a:chOff x="615950" y="3352800"/>
              <a:chExt cx="1447800" cy="1905000"/>
            </a:xfrm>
          </p:grpSpPr>
          <p:sp>
            <p:nvSpPr>
              <p:cNvPr id="56" name="AutoShape 49"/>
              <p:cNvSpPr>
                <a:spLocks noChangeArrowheads="1"/>
              </p:cNvSpPr>
              <p:nvPr/>
            </p:nvSpPr>
            <p:spPr bwMode="auto">
              <a:xfrm>
                <a:off x="615950" y="3352800"/>
                <a:ext cx="881063" cy="1190625"/>
              </a:xfrm>
              <a:prstGeom prst="foldedCorner">
                <a:avLst>
                  <a:gd name="adj" fmla="val 1250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1429" tIns="45714" rIns="91429" bIns="45714" anchor="ctr"/>
              <a:lstStyle/>
              <a:p>
                <a:pPr algn="ctr" defTabSz="914400" eaLnBrk="0" hangingPunct="0">
                  <a:defRPr/>
                </a:pPr>
                <a:r>
                  <a:rPr lang="en-GB" sz="1000" b="1">
                    <a:solidFill>
                      <a:srgbClr val="000000"/>
                    </a:solidFill>
                    <a:latin typeface="Palatino Linotype"/>
                    <a:ea typeface="ＭＳ Ｐゴシック" charset="0"/>
                    <a:cs typeface="Arial" pitchFamily="34" charset="0"/>
                    <a:sym typeface="Arial" pitchFamily="34" charset="0"/>
                  </a:rPr>
                  <a:t>Data</a:t>
                </a:r>
              </a:p>
              <a:p>
                <a:pPr algn="ctr" defTabSz="914400" eaLnBrk="0" hangingPunct="0">
                  <a:defRPr/>
                </a:pPr>
                <a:endParaRPr lang="en-GB" sz="1000" b="1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  <a:p>
                <a:pPr algn="ctr" defTabSz="914400" eaLnBrk="0" hangingPunct="0">
                  <a:defRPr/>
                </a:pPr>
                <a:endParaRPr lang="en-GB" sz="1000" b="1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  <a:p>
                <a:pPr algn="ctr" defTabSz="914400" eaLnBrk="0" hangingPunct="0">
                  <a:defRPr/>
                </a:pPr>
                <a:endParaRPr lang="en-GB" sz="1000" b="1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  <a:p>
                <a:pPr algn="ctr" defTabSz="914400" eaLnBrk="0" hangingPunct="0">
                  <a:defRPr/>
                </a:pPr>
                <a:endParaRPr lang="en-GB" sz="1000" b="1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  <a:p>
                <a:pPr algn="ctr" defTabSz="914400" eaLnBrk="0" hangingPunct="0">
                  <a:defRPr/>
                </a:pPr>
                <a:endParaRPr lang="en-GB" sz="1000" b="1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  <a:p>
                <a:pPr algn="ctr" defTabSz="914400" eaLnBrk="0" hangingPunct="0">
                  <a:defRPr/>
                </a:pPr>
                <a:endParaRPr lang="en-GB" sz="1000" b="1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57" name="AutoShape 50"/>
              <p:cNvSpPr>
                <a:spLocks noChangeArrowheads="1"/>
              </p:cNvSpPr>
              <p:nvPr/>
            </p:nvSpPr>
            <p:spPr bwMode="auto">
              <a:xfrm>
                <a:off x="804863" y="3590925"/>
                <a:ext cx="881062" cy="1190625"/>
              </a:xfrm>
              <a:prstGeom prst="foldedCorner">
                <a:avLst>
                  <a:gd name="adj" fmla="val 1250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1429" tIns="45714" rIns="91429" bIns="45714" anchor="ctr"/>
              <a:lstStyle/>
              <a:p>
                <a:pPr algn="ctr" defTabSz="914400" eaLnBrk="0" hangingPunct="0">
                  <a:defRPr/>
                </a:pPr>
                <a:r>
                  <a:rPr lang="en-GB" sz="1000" b="1">
                    <a:solidFill>
                      <a:srgbClr val="000000"/>
                    </a:solidFill>
                    <a:latin typeface="Palatino Linotype"/>
                    <a:ea typeface="ＭＳ Ｐゴシック" charset="0"/>
                    <a:cs typeface="Arial" pitchFamily="34" charset="0"/>
                    <a:sym typeface="Arial" pitchFamily="34" charset="0"/>
                  </a:rPr>
                  <a:t>Document</a:t>
                </a:r>
              </a:p>
              <a:p>
                <a:pPr algn="ctr" defTabSz="914400" eaLnBrk="0" hangingPunct="0">
                  <a:defRPr/>
                </a:pPr>
                <a:endParaRPr lang="en-GB" sz="1000" b="1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  <a:p>
                <a:pPr algn="ctr" defTabSz="914400" eaLnBrk="0" hangingPunct="0">
                  <a:defRPr/>
                </a:pPr>
                <a:endParaRPr lang="en-GB" sz="1000" b="1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  <a:p>
                <a:pPr algn="ctr" defTabSz="914400" eaLnBrk="0" hangingPunct="0">
                  <a:defRPr/>
                </a:pPr>
                <a:endParaRPr lang="en-GB" sz="1000" b="1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  <a:p>
                <a:pPr algn="ctr" defTabSz="914400" eaLnBrk="0" hangingPunct="0">
                  <a:defRPr/>
                </a:pPr>
                <a:endParaRPr lang="en-GB" sz="1000" b="1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  <a:p>
                <a:pPr algn="ctr" defTabSz="914400" eaLnBrk="0" hangingPunct="0">
                  <a:defRPr/>
                </a:pPr>
                <a:endParaRPr lang="en-GB" sz="1000" b="1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  <a:p>
                <a:pPr algn="ctr" defTabSz="914400" eaLnBrk="0" hangingPunct="0">
                  <a:defRPr/>
                </a:pPr>
                <a:endParaRPr lang="en-GB" sz="1000" b="1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58" name="AutoShape 51"/>
              <p:cNvSpPr>
                <a:spLocks noChangeArrowheads="1"/>
              </p:cNvSpPr>
              <p:nvPr/>
            </p:nvSpPr>
            <p:spPr bwMode="auto">
              <a:xfrm>
                <a:off x="993775" y="3829050"/>
                <a:ext cx="881063" cy="1190625"/>
              </a:xfrm>
              <a:prstGeom prst="foldedCorner">
                <a:avLst>
                  <a:gd name="adj" fmla="val 1250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1429" tIns="45714" rIns="91429" bIns="45714" anchor="ctr"/>
              <a:lstStyle/>
              <a:p>
                <a:pPr algn="ctr" defTabSz="914400" eaLnBrk="0" hangingPunct="0">
                  <a:defRPr/>
                </a:pPr>
                <a:r>
                  <a:rPr lang="en-GB" sz="1000" b="1">
                    <a:solidFill>
                      <a:srgbClr val="000000"/>
                    </a:solidFill>
                    <a:latin typeface="Palatino Linotype"/>
                    <a:ea typeface="ＭＳ Ｐゴシック" charset="0"/>
                    <a:cs typeface="Arial" pitchFamily="34" charset="0"/>
                    <a:sym typeface="Arial" pitchFamily="34" charset="0"/>
                  </a:rPr>
                  <a:t>Data</a:t>
                </a:r>
              </a:p>
              <a:p>
                <a:pPr algn="ctr" defTabSz="914400" eaLnBrk="0" hangingPunct="0">
                  <a:defRPr/>
                </a:pPr>
                <a:endParaRPr lang="en-GB" sz="1000" b="1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  <a:p>
                <a:pPr algn="ctr" defTabSz="914400" eaLnBrk="0" hangingPunct="0">
                  <a:defRPr/>
                </a:pPr>
                <a:endParaRPr lang="en-GB" sz="1000" b="1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  <a:p>
                <a:pPr algn="ctr" defTabSz="914400" eaLnBrk="0" hangingPunct="0">
                  <a:defRPr/>
                </a:pPr>
                <a:endParaRPr lang="en-GB" sz="1000" b="1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  <a:p>
                <a:pPr algn="ctr" defTabSz="914400" eaLnBrk="0" hangingPunct="0">
                  <a:defRPr/>
                </a:pPr>
                <a:endParaRPr lang="en-GB" sz="1000" b="1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  <a:p>
                <a:pPr algn="ctr" defTabSz="914400" eaLnBrk="0" hangingPunct="0">
                  <a:defRPr/>
                </a:pPr>
                <a:endParaRPr lang="en-GB" sz="1000" b="1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  <a:p>
                <a:pPr algn="ctr" defTabSz="914400" eaLnBrk="0" hangingPunct="0">
                  <a:defRPr/>
                </a:pPr>
                <a:endParaRPr lang="en-GB" sz="1000" b="1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59" name="AutoShape 52"/>
              <p:cNvSpPr>
                <a:spLocks noChangeArrowheads="1"/>
              </p:cNvSpPr>
              <p:nvPr/>
            </p:nvSpPr>
            <p:spPr bwMode="auto">
              <a:xfrm>
                <a:off x="1182688" y="4067175"/>
                <a:ext cx="881062" cy="1190625"/>
              </a:xfrm>
              <a:prstGeom prst="foldedCorner">
                <a:avLst>
                  <a:gd name="adj" fmla="val 12500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1429" tIns="45714" rIns="91429" bIns="45714" anchor="ctr"/>
              <a:lstStyle/>
              <a:p>
                <a:pPr algn="ctr" defTabSz="914400" eaLnBrk="0" hangingPunct="0">
                  <a:defRPr/>
                </a:pPr>
                <a:r>
                  <a:rPr lang="en-GB" sz="1000" b="1" dirty="0">
                    <a:solidFill>
                      <a:srgbClr val="000000"/>
                    </a:solidFill>
                    <a:latin typeface="Palatino Linotype"/>
                    <a:ea typeface="ＭＳ Ｐゴシック" charset="0"/>
                    <a:cs typeface="Arial" pitchFamily="34" charset="0"/>
                    <a:sym typeface="Arial" pitchFamily="34" charset="0"/>
                  </a:rPr>
                  <a:t>Document</a:t>
                </a:r>
              </a:p>
              <a:p>
                <a:pPr algn="ctr" defTabSz="914400" eaLnBrk="0" hangingPunct="0">
                  <a:defRPr/>
                </a:pPr>
                <a:endParaRPr lang="en-GB" sz="1000" b="1" dirty="0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  <a:p>
                <a:pPr algn="ctr" defTabSz="914400" eaLnBrk="0" hangingPunct="0">
                  <a:defRPr/>
                </a:pPr>
                <a:endParaRPr lang="en-GB" sz="1000" b="1" dirty="0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  <a:p>
                <a:pPr algn="ctr" defTabSz="914400" eaLnBrk="0" hangingPunct="0">
                  <a:defRPr/>
                </a:pPr>
                <a:endParaRPr lang="en-GB" sz="1000" b="1" dirty="0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  <a:p>
                <a:pPr algn="ctr" defTabSz="914400" eaLnBrk="0" hangingPunct="0">
                  <a:defRPr/>
                </a:pPr>
                <a:endParaRPr lang="en-GB" sz="1000" b="1" dirty="0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  <a:p>
                <a:pPr algn="ctr" defTabSz="914400" eaLnBrk="0" hangingPunct="0">
                  <a:defRPr/>
                </a:pPr>
                <a:endParaRPr lang="en-GB" sz="1000" b="1" dirty="0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  <a:p>
                <a:pPr algn="ctr" defTabSz="914400" eaLnBrk="0" hangingPunct="0">
                  <a:defRPr/>
                </a:pPr>
                <a:endParaRPr lang="en-GB" sz="1000" b="1" dirty="0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35872" name="Rectangle 53"/>
              <p:cNvSpPr>
                <a:spLocks noChangeArrowheads="1"/>
              </p:cNvSpPr>
              <p:nvPr/>
            </p:nvSpPr>
            <p:spPr bwMode="auto">
              <a:xfrm>
                <a:off x="1308376" y="4364831"/>
                <a:ext cx="629478" cy="119063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29" tIns="45714" rIns="91429" bIns="45714"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1200" b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endParaRPr>
              </a:p>
            </p:txBody>
          </p:sp>
          <p:sp>
            <p:nvSpPr>
              <p:cNvPr id="35873" name="Rectangle 54"/>
              <p:cNvSpPr>
                <a:spLocks noChangeArrowheads="1"/>
              </p:cNvSpPr>
              <p:nvPr/>
            </p:nvSpPr>
            <p:spPr bwMode="auto">
              <a:xfrm>
                <a:off x="1308376" y="4543425"/>
                <a:ext cx="314739" cy="119063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29" tIns="45714" rIns="91429" bIns="45714"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1200" b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endParaRPr>
              </a:p>
            </p:txBody>
          </p:sp>
          <p:sp>
            <p:nvSpPr>
              <p:cNvPr id="35874" name="Rectangle 55"/>
              <p:cNvSpPr>
                <a:spLocks noChangeArrowheads="1"/>
              </p:cNvSpPr>
              <p:nvPr/>
            </p:nvSpPr>
            <p:spPr bwMode="auto">
              <a:xfrm>
                <a:off x="1686063" y="4543425"/>
                <a:ext cx="251791" cy="11906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29" tIns="45714" rIns="91429" bIns="45714"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1200" b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endParaRPr>
              </a:p>
            </p:txBody>
          </p:sp>
          <p:sp>
            <p:nvSpPr>
              <p:cNvPr id="35875" name="Rectangle 56"/>
              <p:cNvSpPr>
                <a:spLocks noChangeArrowheads="1"/>
              </p:cNvSpPr>
              <p:nvPr/>
            </p:nvSpPr>
            <p:spPr bwMode="auto">
              <a:xfrm>
                <a:off x="1497220" y="4722019"/>
                <a:ext cx="440635" cy="119063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29" tIns="45714" rIns="91429" bIns="45714"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1200" b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endParaRPr>
              </a:p>
            </p:txBody>
          </p:sp>
          <p:sp>
            <p:nvSpPr>
              <p:cNvPr id="35876" name="Rectangle 57"/>
              <p:cNvSpPr>
                <a:spLocks noChangeArrowheads="1"/>
              </p:cNvSpPr>
              <p:nvPr/>
            </p:nvSpPr>
            <p:spPr bwMode="auto">
              <a:xfrm>
                <a:off x="1308376" y="4722019"/>
                <a:ext cx="125896" cy="119063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29" tIns="45714" rIns="91429" bIns="45714"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1200" b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endParaRPr>
              </a:p>
            </p:txBody>
          </p:sp>
          <p:sp>
            <p:nvSpPr>
              <p:cNvPr id="35877" name="Rectangle 58"/>
              <p:cNvSpPr>
                <a:spLocks noChangeArrowheads="1"/>
              </p:cNvSpPr>
              <p:nvPr/>
            </p:nvSpPr>
            <p:spPr bwMode="auto">
              <a:xfrm>
                <a:off x="1308376" y="4900613"/>
                <a:ext cx="629478" cy="119063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29" tIns="45714" rIns="91429" bIns="45714"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1200" b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endParaRPr>
              </a:p>
            </p:txBody>
          </p:sp>
        </p:grpSp>
        <p:sp>
          <p:nvSpPr>
            <p:cNvPr id="50" name="AutoShape 59"/>
            <p:cNvSpPr>
              <a:spLocks noChangeArrowheads="1"/>
            </p:cNvSpPr>
            <p:nvPr/>
          </p:nvSpPr>
          <p:spPr bwMode="auto">
            <a:xfrm>
              <a:off x="2921001" y="3851275"/>
              <a:ext cx="990600" cy="8382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 defTabSz="914400" eaLnBrk="0" hangingPunct="0">
                <a:defRPr/>
              </a:pPr>
              <a:r>
                <a:rPr lang="en-GB" sz="1200" b="1" dirty="0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rPr>
                <a:t>Tagged</a:t>
              </a:r>
            </a:p>
            <a:p>
              <a:pPr algn="ctr" defTabSz="914400" eaLnBrk="0" hangingPunct="0">
                <a:defRPr/>
              </a:pPr>
              <a:r>
                <a:rPr lang="en-GB" sz="1200" b="1" dirty="0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rPr>
                <a:t>Data </a:t>
              </a:r>
              <a:br>
                <a:rPr lang="en-GB" sz="1200" b="1" dirty="0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rPr>
              </a:br>
              <a:r>
                <a:rPr lang="en-GB" sz="1200" b="1" dirty="0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rPr>
                <a:t>Objects</a:t>
              </a:r>
            </a:p>
          </p:txBody>
        </p:sp>
        <p:sp>
          <p:nvSpPr>
            <p:cNvPr id="35863" name="Line 60"/>
            <p:cNvSpPr>
              <a:spLocks noChangeShapeType="1"/>
            </p:cNvSpPr>
            <p:nvPr/>
          </p:nvSpPr>
          <p:spPr bwMode="auto">
            <a:xfrm>
              <a:off x="2536825" y="4343400"/>
              <a:ext cx="400050" cy="7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Palatino Linotype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864" name="Line 61"/>
            <p:cNvSpPr>
              <a:spLocks noChangeShapeType="1"/>
            </p:cNvSpPr>
            <p:nvPr/>
          </p:nvSpPr>
          <p:spPr bwMode="auto">
            <a:xfrm flipV="1">
              <a:off x="3881438" y="4343400"/>
              <a:ext cx="620713" cy="7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Palatino Linotype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" name="AutoShape 62"/>
            <p:cNvSpPr>
              <a:spLocks noChangeArrowheads="1"/>
            </p:cNvSpPr>
            <p:nvPr/>
          </p:nvSpPr>
          <p:spPr bwMode="auto">
            <a:xfrm>
              <a:off x="892175" y="5656263"/>
              <a:ext cx="882650" cy="768350"/>
            </a:xfrm>
            <a:prstGeom prst="can">
              <a:avLst>
                <a:gd name="adj" fmla="val 18801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45714" tIns="45714" rIns="45714" bIns="45714" anchor="ctr"/>
            <a:lstStyle/>
            <a:p>
              <a:pPr algn="ctr" defTabSz="914400" eaLnBrk="0" hangingPunct="0">
                <a:defRPr/>
              </a:pPr>
              <a:r>
                <a:rPr lang="en-GB" sz="1000" b="1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rPr>
                <a:t>Meta Data </a:t>
              </a:r>
            </a:p>
            <a:p>
              <a:pPr algn="ctr" defTabSz="914400" eaLnBrk="0" hangingPunct="0">
                <a:defRPr/>
              </a:pPr>
              <a:r>
                <a:rPr lang="en-GB" sz="1000" b="1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rPr>
                <a:t>&amp;</a:t>
              </a:r>
            </a:p>
            <a:p>
              <a:pPr algn="ctr" defTabSz="914400" eaLnBrk="0" hangingPunct="0">
                <a:defRPr/>
              </a:pPr>
              <a:r>
                <a:rPr lang="en-GB" sz="1000" b="1">
                  <a:solidFill>
                    <a:srgbClr val="000000"/>
                  </a:solidFill>
                  <a:latin typeface="Palatino Linotype"/>
                  <a:ea typeface="ＭＳ Ｐゴシック" charset="0"/>
                  <a:cs typeface="Arial" pitchFamily="34" charset="0"/>
                  <a:sym typeface="Arial" pitchFamily="34" charset="0"/>
                </a:rPr>
                <a:t>Data Model</a:t>
              </a:r>
            </a:p>
          </p:txBody>
        </p:sp>
        <p:sp>
          <p:nvSpPr>
            <p:cNvPr id="35866" name="Line 63"/>
            <p:cNvSpPr>
              <a:spLocks noChangeShapeType="1"/>
            </p:cNvSpPr>
            <p:nvPr/>
          </p:nvSpPr>
          <p:spPr bwMode="auto">
            <a:xfrm flipH="1" flipV="1">
              <a:off x="1352550" y="5272088"/>
              <a:ext cx="0" cy="384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45720" rIns="45720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Palatino Linotype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867" name="Text Box 64"/>
            <p:cNvSpPr txBox="1">
              <a:spLocks noChangeArrowheads="1"/>
            </p:cNvSpPr>
            <p:nvPr/>
          </p:nvSpPr>
          <p:spPr bwMode="auto">
            <a:xfrm>
              <a:off x="2420938" y="3894138"/>
              <a:ext cx="5762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14" tIns="45714" rIns="45714" bIns="45714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 Linotype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 Linotype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 Linotype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 Linotype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 Linotype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 Linotype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 Linotype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 Linotype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 Linotype" charset="0"/>
                  <a:ea typeface="ＭＳ Ｐゴシック" charset="0"/>
                </a:defRPr>
              </a:lvl9pPr>
            </a:lstStyle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sz="1200" b="1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AI tools</a:t>
              </a:r>
            </a:p>
          </p:txBody>
        </p:sp>
      </p:grpSp>
      <p:grpSp>
        <p:nvGrpSpPr>
          <p:cNvPr id="14" name="Group 65"/>
          <p:cNvGrpSpPr>
            <a:grpSpLocks/>
          </p:cNvGrpSpPr>
          <p:nvPr/>
        </p:nvGrpSpPr>
        <p:grpSpPr bwMode="auto">
          <a:xfrm>
            <a:off x="4495800" y="2968625"/>
            <a:ext cx="1428750" cy="2038350"/>
            <a:chOff x="2832" y="1884"/>
            <a:chExt cx="900" cy="1284"/>
          </a:xfrm>
        </p:grpSpPr>
        <p:sp>
          <p:nvSpPr>
            <p:cNvPr id="35858" name="Oval 66"/>
            <p:cNvSpPr>
              <a:spLocks noChangeArrowheads="1"/>
            </p:cNvSpPr>
            <p:nvPr/>
          </p:nvSpPr>
          <p:spPr bwMode="auto">
            <a:xfrm>
              <a:off x="2832" y="2304"/>
              <a:ext cx="864" cy="864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600" b="1" dirty="0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/>
              </a:r>
              <a:br>
                <a:rPr lang="en-GB" sz="1600" b="1" dirty="0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</a:br>
              <a:r>
                <a:rPr lang="en-GB" sz="1600" b="1" dirty="0" err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>Vergelijk</a:t>
              </a:r>
              <a:endParaRPr lang="en-GB" sz="1600" b="1" dirty="0">
                <a:solidFill>
                  <a:srgbClr val="000000"/>
                </a:solidFill>
                <a:latin typeface="Palatino Linotype" charset="0"/>
                <a:ea typeface="ＭＳ Ｐゴシック" charset="0"/>
                <a:cs typeface="ＭＳ Ｐゴシック" charset="0"/>
                <a:sym typeface="Arial" charset="0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600" b="1" dirty="0" err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>Afspraken</a:t>
              </a:r>
              <a:r>
                <a:rPr lang="en-GB" sz="1600" b="1" dirty="0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/>
              </a:r>
              <a:br>
                <a:rPr lang="en-GB" sz="1600" b="1" dirty="0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</a:br>
              <a:r>
                <a:rPr lang="en-GB" sz="1600" b="1" dirty="0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> </a:t>
              </a:r>
              <a:endParaRPr lang="en-GB" sz="1400" i="1" dirty="0">
                <a:solidFill>
                  <a:srgbClr val="000000"/>
                </a:solidFill>
                <a:latin typeface="Palatino Linotype" charset="0"/>
                <a:ea typeface="ＭＳ Ｐゴシック" charset="0"/>
                <a:cs typeface="ＭＳ Ｐゴシック" charset="0"/>
                <a:sym typeface="Arial" charset="0"/>
              </a:endParaRPr>
            </a:p>
          </p:txBody>
        </p:sp>
        <p:sp>
          <p:nvSpPr>
            <p:cNvPr id="35859" name="Rectangle 67"/>
            <p:cNvSpPr>
              <a:spLocks noChangeArrowheads="1"/>
            </p:cNvSpPr>
            <p:nvPr/>
          </p:nvSpPr>
          <p:spPr bwMode="auto">
            <a:xfrm>
              <a:off x="3364" y="1884"/>
              <a:ext cx="3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5714" tIns="45714" rIns="45714" bIns="45714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 b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>Policy </a:t>
              </a:r>
              <a:br>
                <a:rPr lang="en-GB" sz="1200" b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</a:br>
              <a:r>
                <a:rPr lang="en-GB" sz="1200" b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>engine</a:t>
              </a:r>
            </a:p>
          </p:txBody>
        </p:sp>
      </p:grpSp>
      <p:grpSp>
        <p:nvGrpSpPr>
          <p:cNvPr id="15" name="Group 68"/>
          <p:cNvGrpSpPr>
            <a:grpSpLocks/>
          </p:cNvGrpSpPr>
          <p:nvPr/>
        </p:nvGrpSpPr>
        <p:grpSpPr bwMode="auto">
          <a:xfrm>
            <a:off x="5724525" y="4811713"/>
            <a:ext cx="1535113" cy="1490662"/>
            <a:chOff x="3606" y="3031"/>
            <a:chExt cx="967" cy="939"/>
          </a:xfrm>
        </p:grpSpPr>
        <p:sp>
          <p:nvSpPr>
            <p:cNvPr id="35856" name="AutoShape 69"/>
            <p:cNvSpPr>
              <a:spLocks noChangeArrowheads="1"/>
            </p:cNvSpPr>
            <p:nvPr/>
          </p:nvSpPr>
          <p:spPr bwMode="auto">
            <a:xfrm>
              <a:off x="3895" y="3442"/>
              <a:ext cx="678" cy="528"/>
            </a:xfrm>
            <a:prstGeom prst="roundRect">
              <a:avLst>
                <a:gd name="adj" fmla="val 16667"/>
              </a:avLst>
            </a:prstGeom>
            <a:solidFill>
              <a:srgbClr val="797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 b="1" dirty="0" err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>Proces</a:t>
              </a:r>
              <a:r>
                <a:rPr lang="en-GB" sz="1200" b="1" dirty="0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> </a:t>
              </a:r>
              <a:r>
                <a:rPr lang="en-GB" sz="1200" b="1" dirty="0" err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>inzicht</a:t>
              </a:r>
              <a:endParaRPr lang="en-GB" sz="1200" b="1" dirty="0">
                <a:solidFill>
                  <a:srgbClr val="000000"/>
                </a:solidFill>
                <a:latin typeface="Palatino Linotype" charset="0"/>
                <a:ea typeface="ＭＳ Ｐゴシック" charset="0"/>
                <a:cs typeface="ＭＳ Ｐゴシック" charset="0"/>
                <a:sym typeface="Arial" charset="0"/>
              </a:endParaRPr>
            </a:p>
          </p:txBody>
        </p:sp>
        <p:sp>
          <p:nvSpPr>
            <p:cNvPr id="35857" name="Line 70"/>
            <p:cNvSpPr>
              <a:spLocks noChangeShapeType="1"/>
            </p:cNvSpPr>
            <p:nvPr/>
          </p:nvSpPr>
          <p:spPr bwMode="auto">
            <a:xfrm flipH="1" flipV="1">
              <a:off x="3606" y="3031"/>
              <a:ext cx="532" cy="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Palatino Linotype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6" name="Group 71"/>
          <p:cNvGrpSpPr>
            <a:grpSpLocks/>
          </p:cNvGrpSpPr>
          <p:nvPr/>
        </p:nvGrpSpPr>
        <p:grpSpPr bwMode="auto">
          <a:xfrm>
            <a:off x="2959100" y="4695825"/>
            <a:ext cx="1416050" cy="1722438"/>
            <a:chOff x="1864" y="2958"/>
            <a:chExt cx="892" cy="1085"/>
          </a:xfrm>
        </p:grpSpPr>
        <p:sp>
          <p:nvSpPr>
            <p:cNvPr id="35853" name="AutoShape 72"/>
            <p:cNvSpPr>
              <a:spLocks noChangeArrowheads="1"/>
            </p:cNvSpPr>
            <p:nvPr/>
          </p:nvSpPr>
          <p:spPr bwMode="auto">
            <a:xfrm>
              <a:off x="1864" y="3515"/>
              <a:ext cx="624" cy="528"/>
            </a:xfrm>
            <a:prstGeom prst="roundRect">
              <a:avLst>
                <a:gd name="adj" fmla="val 16667"/>
              </a:avLst>
            </a:prstGeom>
            <a:solidFill>
              <a:srgbClr val="797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 b="1" dirty="0" err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>Toegangs</a:t>
              </a:r>
              <a:endParaRPr lang="en-GB" sz="1200" b="1" dirty="0">
                <a:solidFill>
                  <a:srgbClr val="000000"/>
                </a:solidFill>
                <a:latin typeface="Palatino Linotype" charset="0"/>
                <a:ea typeface="ＭＳ Ｐゴシック" charset="0"/>
                <a:cs typeface="ＭＳ Ｐゴシック" charset="0"/>
                <a:sym typeface="Arial" charset="0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 b="1" dirty="0" err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>Rechten</a:t>
              </a:r>
              <a:r>
                <a:rPr lang="en-GB" sz="1200" b="1" dirty="0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> &amp;</a:t>
              </a:r>
              <a:br>
                <a:rPr lang="en-GB" sz="1200" b="1" dirty="0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</a:br>
              <a:r>
                <a:rPr lang="en-GB" sz="1200" b="1" dirty="0" err="1">
                  <a:solidFill>
                    <a:srgbClr val="000000"/>
                  </a:solidFill>
                  <a:latin typeface="Palatino Linotype" charset="0"/>
                  <a:ea typeface="ＭＳ Ｐゴシック" charset="0"/>
                  <a:cs typeface="ＭＳ Ｐゴシック" charset="0"/>
                  <a:sym typeface="Arial" charset="0"/>
                </a:rPr>
                <a:t>Rollen</a:t>
              </a:r>
              <a:endParaRPr lang="en-GB" sz="1200" b="1" dirty="0">
                <a:solidFill>
                  <a:srgbClr val="000000"/>
                </a:solidFill>
                <a:latin typeface="Palatino Linotype" charset="0"/>
                <a:ea typeface="ＭＳ Ｐゴシック" charset="0"/>
                <a:cs typeface="ＭＳ Ｐゴシック" charset="0"/>
                <a:sym typeface="Arial" charset="0"/>
              </a:endParaRPr>
            </a:p>
          </p:txBody>
        </p:sp>
        <p:sp>
          <p:nvSpPr>
            <p:cNvPr id="35854" name="Line 73"/>
            <p:cNvSpPr>
              <a:spLocks noChangeShapeType="1"/>
            </p:cNvSpPr>
            <p:nvPr/>
          </p:nvSpPr>
          <p:spPr bwMode="auto">
            <a:xfrm flipV="1">
              <a:off x="2178" y="2958"/>
              <a:ext cx="0" cy="5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Palatino Linotype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855" name="Line 74"/>
            <p:cNvSpPr>
              <a:spLocks noChangeShapeType="1"/>
            </p:cNvSpPr>
            <p:nvPr/>
          </p:nvSpPr>
          <p:spPr bwMode="auto">
            <a:xfrm>
              <a:off x="2493" y="3805"/>
              <a:ext cx="2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prstClr val="black"/>
                </a:solidFill>
                <a:latin typeface="Palatino Linotype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39714"/>
            <a:ext cx="9036496" cy="553686"/>
          </a:xfrm>
        </p:spPr>
        <p:txBody>
          <a:bodyPr wrap="square" numCol="1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defRPr/>
            </a:pPr>
            <a:r>
              <a:rPr lang="en-GB" sz="400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  <a:ea typeface="Calibri" charset="0"/>
                <a:cs typeface="Calibri" charset="0"/>
              </a:rPr>
              <a:t>Gecontroleerd</a:t>
            </a:r>
            <a:r>
              <a:rPr lang="en-GB" sz="4000" dirty="0"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sz="400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  <a:ea typeface="Calibri" charset="0"/>
                <a:cs typeface="Calibri" charset="0"/>
              </a:rPr>
              <a:t>vrijgeven</a:t>
            </a:r>
            <a:r>
              <a:rPr lang="en-GB" sz="4000" dirty="0"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  <a:ea typeface="Calibri" charset="0"/>
                <a:cs typeface="Calibri" charset="0"/>
              </a:rPr>
              <a:t> van </a:t>
            </a:r>
            <a:r>
              <a:rPr lang="en-GB" sz="400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  <a:ea typeface="Calibri" charset="0"/>
                <a:cs typeface="Calibri" charset="0"/>
              </a:rPr>
              <a:t>Informatie</a:t>
            </a:r>
            <a:endParaRPr lang="en-GB" sz="4000" dirty="0"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7" name="Afbeelding 76">
            <a:extLst>
              <a:ext uri="{FF2B5EF4-FFF2-40B4-BE49-F238E27FC236}">
                <a16:creationId xmlns:a16="http://schemas.microsoft.com/office/drawing/2014/main" id="{17A37B7A-263C-4A0B-9D81-FAC2B4A323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262" y="1883350"/>
            <a:ext cx="1526294" cy="89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UtilityVContrac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417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35696" y="2348880"/>
            <a:ext cx="5256584" cy="1362075"/>
          </a:xfrm>
        </p:spPr>
        <p:txBody>
          <a:bodyPr/>
          <a:lstStyle/>
          <a:p>
            <a:r>
              <a:rPr lang="nl-NL" dirty="0" smtClean="0"/>
              <a:t>Hoe komen we daar?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702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Een hoop huiswerk!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l-NL" sz="2000" dirty="0"/>
              <a:t>Trust: weet je wie je er allemaal in je blockchain opgenomen zit?</a:t>
            </a:r>
          </a:p>
          <a:p>
            <a:r>
              <a:rPr lang="nl-NL" sz="2000" dirty="0"/>
              <a:t>Identiteit gegevens zijn overal? Wat is waar en wat is niet waar?</a:t>
            </a:r>
          </a:p>
          <a:p>
            <a:r>
              <a:rPr lang="nl-NL" sz="2000" dirty="0"/>
              <a:t>Wie mag de identiteit gegevens hebben en wie niet?</a:t>
            </a:r>
          </a:p>
          <a:p>
            <a:r>
              <a:rPr lang="nl-NL" sz="2000" dirty="0"/>
              <a:t>Weet je zeker dat je schone data gebruikt in je blockchain?</a:t>
            </a:r>
          </a:p>
          <a:p>
            <a:r>
              <a:rPr lang="nl-NL" sz="2000" dirty="0"/>
              <a:t>Weet je zeker dat je Processen helder, consistent en rechtmatig zijn?</a:t>
            </a:r>
          </a:p>
          <a:p>
            <a:r>
              <a:rPr lang="nl-NL" sz="2000" dirty="0"/>
              <a:t>Weet je zeker wie alle betrokken actoren zijn? Heb je dat geverifieerd?</a:t>
            </a:r>
          </a:p>
          <a:p>
            <a:r>
              <a:rPr lang="nl-NL" sz="2000" dirty="0"/>
              <a:t>Welke informatie gaat de chain in? Wil je dat wel?</a:t>
            </a:r>
          </a:p>
          <a:p>
            <a:r>
              <a:rPr lang="nl-NL" sz="2000" dirty="0"/>
              <a:t>Wat gebeurt er om allemaal om de chain heen?</a:t>
            </a:r>
          </a:p>
          <a:p>
            <a:r>
              <a:rPr lang="nl-NL" sz="2000" dirty="0"/>
              <a:t>Weet je zeker dat je Smart Contract  gekoppeld is aan een ‘echte’ entiteit?</a:t>
            </a:r>
          </a:p>
          <a:p>
            <a:r>
              <a:rPr lang="nl-NL" sz="2000" dirty="0"/>
              <a:t>Heb je de Chain of </a:t>
            </a:r>
            <a:r>
              <a:rPr lang="nl-NL" sz="2000" dirty="0" err="1"/>
              <a:t>Custody</a:t>
            </a:r>
            <a:r>
              <a:rPr lang="nl-NL" sz="2000" dirty="0"/>
              <a:t> ingericht?</a:t>
            </a:r>
          </a:p>
          <a:p>
            <a:r>
              <a:rPr lang="nl-NL" sz="2000" dirty="0"/>
              <a:t>Weet je zeker dat je </a:t>
            </a:r>
            <a:r>
              <a:rPr lang="nl-NL" sz="2000" dirty="0" err="1"/>
              <a:t>autoritatieve</a:t>
            </a:r>
            <a:r>
              <a:rPr lang="nl-NL" sz="2000" dirty="0"/>
              <a:t> data gebruikt?</a:t>
            </a:r>
          </a:p>
          <a:p>
            <a:r>
              <a:rPr lang="nl-NL" sz="2000" dirty="0"/>
              <a:t>Weet je zeker dat je organisatie de maturiteit heeft om de oude </a:t>
            </a:r>
            <a:r>
              <a:rPr lang="nl-NL" sz="2000" dirty="0" err="1"/>
              <a:t>stovepipes</a:t>
            </a:r>
            <a:r>
              <a:rPr lang="nl-NL" sz="2000" dirty="0"/>
              <a:t> financiën, </a:t>
            </a:r>
            <a:r>
              <a:rPr lang="nl-NL" sz="2000" dirty="0" err="1"/>
              <a:t>legal</a:t>
            </a:r>
            <a:r>
              <a:rPr lang="nl-NL" sz="2000" dirty="0"/>
              <a:t>, </a:t>
            </a:r>
            <a:r>
              <a:rPr lang="nl-NL" sz="2000" dirty="0" err="1"/>
              <a:t>tech</a:t>
            </a:r>
            <a:r>
              <a:rPr lang="nl-NL" sz="2000" dirty="0"/>
              <a:t> en Processen te kunnen combineren?</a:t>
            </a:r>
          </a:p>
          <a:p>
            <a:pPr marL="0" indent="0">
              <a:buNone/>
            </a:pPr>
            <a:r>
              <a:rPr lang="nl-NL" sz="2000" dirty="0"/>
              <a:t/>
            </a:r>
            <a:br>
              <a:rPr lang="nl-NL" sz="2000" dirty="0"/>
            </a:br>
            <a:endParaRPr lang="nl-NL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74FFDA-110D-4CA1-A03B-AF5FE0AA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Contouren van een mogelijke aanpak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22C27D-FD35-47D1-ACB5-BCB8BC02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13108"/>
            <a:ext cx="4224131" cy="3644742"/>
          </a:xfrm>
        </p:spPr>
        <p:txBody>
          <a:bodyPr>
            <a:normAutofit fontScale="62500" lnSpcReduction="20000"/>
          </a:bodyPr>
          <a:lstStyle/>
          <a:p>
            <a:r>
              <a:rPr lang="nl-NL" dirty="0"/>
              <a:t>Kleine procesketen (&gt; 2 actoren)</a:t>
            </a:r>
          </a:p>
          <a:p>
            <a:r>
              <a:rPr lang="nl-NL" dirty="0"/>
              <a:t>Begin met de hoofdstroom…</a:t>
            </a:r>
          </a:p>
          <a:p>
            <a:r>
              <a:rPr lang="nl-NL" dirty="0"/>
              <a:t>Beschrijvingen afronden van Processen, transacties, data</a:t>
            </a:r>
          </a:p>
          <a:p>
            <a:r>
              <a:rPr lang="nl-NL" dirty="0"/>
              <a:t>Goeie </a:t>
            </a:r>
            <a:r>
              <a:rPr lang="nl-NL" dirty="0" err="1"/>
              <a:t>ID’s</a:t>
            </a:r>
            <a:r>
              <a:rPr lang="nl-NL" dirty="0"/>
              <a:t> gebruiken</a:t>
            </a:r>
          </a:p>
          <a:p>
            <a:r>
              <a:rPr lang="nl-NL" dirty="0"/>
              <a:t>Privacy/security </a:t>
            </a:r>
            <a:r>
              <a:rPr lang="nl-NL" dirty="0" err="1"/>
              <a:t>by</a:t>
            </a:r>
            <a:r>
              <a:rPr lang="nl-NL" dirty="0"/>
              <a:t> design</a:t>
            </a:r>
          </a:p>
          <a:p>
            <a:r>
              <a:rPr lang="nl-NL" dirty="0"/>
              <a:t>Agile voor alle betrokkenen</a:t>
            </a:r>
          </a:p>
          <a:p>
            <a:r>
              <a:rPr lang="nl-NL" dirty="0"/>
              <a:t>MVP als eerste stap</a:t>
            </a:r>
          </a:p>
          <a:p>
            <a:r>
              <a:rPr lang="nl-NL" dirty="0"/>
              <a:t>Schaduwdraaien</a:t>
            </a:r>
          </a:p>
          <a:p>
            <a:r>
              <a:rPr lang="nl-NL" dirty="0"/>
              <a:t>Goede, open samenwerking</a:t>
            </a:r>
          </a:p>
          <a:p>
            <a:r>
              <a:rPr lang="nl-NL" dirty="0"/>
              <a:t>Be First, Be </a:t>
            </a:r>
            <a:r>
              <a:rPr lang="nl-NL" dirty="0" err="1"/>
              <a:t>Good</a:t>
            </a:r>
            <a:r>
              <a:rPr lang="nl-NL" dirty="0"/>
              <a:t>, Be </a:t>
            </a:r>
            <a:r>
              <a:rPr lang="nl-NL" dirty="0" err="1"/>
              <a:t>Cost-effective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FA1B856-9FAB-48D8-B1A9-BAF724613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781" y="2076404"/>
            <a:ext cx="4104048" cy="230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5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A444E-9D92-453B-BA1D-9817AC5DD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Praktijk: begin simpel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D201C2-64B2-47C4-B591-EFCAF9894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920" y="2231311"/>
            <a:ext cx="4837007" cy="3263504"/>
          </a:xfrm>
        </p:spPr>
        <p:txBody>
          <a:bodyPr>
            <a:normAutofit fontScale="70000" lnSpcReduction="20000"/>
          </a:bodyPr>
          <a:lstStyle/>
          <a:p>
            <a:r>
              <a:rPr lang="nl-NL" dirty="0"/>
              <a:t>Leren staat voorop; geen verwijten</a:t>
            </a:r>
          </a:p>
          <a:p>
            <a:r>
              <a:rPr lang="nl-NL" dirty="0"/>
              <a:t>Processen zijn nog vaak onduidelijk</a:t>
            </a:r>
          </a:p>
          <a:p>
            <a:r>
              <a:rPr lang="nl-NL" dirty="0"/>
              <a:t>Data zijn vrijwel altijd vervuild</a:t>
            </a:r>
          </a:p>
          <a:p>
            <a:r>
              <a:rPr lang="nl-NL" dirty="0"/>
              <a:t>Weerstand moet je serieus nemen</a:t>
            </a:r>
          </a:p>
          <a:p>
            <a:r>
              <a:rPr lang="nl-NL" dirty="0"/>
              <a:t>Maak niet al te grote stappen</a:t>
            </a:r>
          </a:p>
          <a:p>
            <a:r>
              <a:rPr lang="nl-NL" dirty="0"/>
              <a:t>Laagdrempelig voor gebruikers</a:t>
            </a:r>
          </a:p>
          <a:p>
            <a:r>
              <a:rPr lang="nl-NL" dirty="0"/>
              <a:t>Geen ‘alleen techniek-project’</a:t>
            </a:r>
          </a:p>
          <a:p>
            <a:r>
              <a:rPr lang="nl-NL" dirty="0"/>
              <a:t>Ook </a:t>
            </a:r>
            <a:r>
              <a:rPr lang="nl-NL" dirty="0" err="1"/>
              <a:t>legacy</a:t>
            </a:r>
            <a:r>
              <a:rPr lang="nl-NL" dirty="0"/>
              <a:t> IT-omgeving meenemen</a:t>
            </a:r>
          </a:p>
          <a:p>
            <a:r>
              <a:rPr lang="nl-NL" dirty="0"/>
              <a:t>Organisatie organiseren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2516E4F-EDE0-4DCB-BDDC-53E6447A9020}"/>
              </a:ext>
            </a:extLst>
          </p:cNvPr>
          <p:cNvSpPr txBox="1"/>
          <p:nvPr/>
        </p:nvSpPr>
        <p:spPr>
          <a:xfrm>
            <a:off x="413658" y="5270202"/>
            <a:ext cx="3133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50" dirty="0"/>
              <a:t>Zelfrijdende auto en de menselijke factor.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01BDBC9-FE95-4906-A280-4351046D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31311"/>
            <a:ext cx="3222971" cy="285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1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AA801-25A5-4A27-A04F-6A947AF5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9684"/>
            <a:ext cx="8063120" cy="994172"/>
          </a:xfrm>
        </p:spPr>
        <p:txBody>
          <a:bodyPr>
            <a:normAutofit/>
          </a:bodyPr>
          <a:lstStyle/>
          <a:p>
            <a:r>
              <a:rPr lang="nl-NL" dirty="0"/>
              <a:t>De toepassing is bepalend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3AAAD4-B689-4E21-987D-A414B86AF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845" y="2006698"/>
            <a:ext cx="3538310" cy="3263504"/>
          </a:xfrm>
        </p:spPr>
        <p:txBody>
          <a:bodyPr>
            <a:normAutofit fontScale="70000" lnSpcReduction="20000"/>
          </a:bodyPr>
          <a:lstStyle/>
          <a:p>
            <a:r>
              <a:rPr lang="nl-NL" dirty="0"/>
              <a:t>Transacties, geen data</a:t>
            </a:r>
          </a:p>
          <a:p>
            <a:r>
              <a:rPr lang="nl-NL" dirty="0"/>
              <a:t>Geen database</a:t>
            </a:r>
          </a:p>
          <a:p>
            <a:r>
              <a:rPr lang="nl-NL" dirty="0" err="1"/>
              <a:t>ID’s</a:t>
            </a:r>
            <a:r>
              <a:rPr lang="nl-NL" dirty="0"/>
              <a:t> zijn cruciaal</a:t>
            </a:r>
          </a:p>
          <a:p>
            <a:r>
              <a:rPr lang="nl-NL" dirty="0"/>
              <a:t>Data zijn nooit ‘schoon’</a:t>
            </a:r>
          </a:p>
          <a:p>
            <a:r>
              <a:rPr lang="nl-NL" dirty="0"/>
              <a:t>Processen zijn moeilijk</a:t>
            </a:r>
          </a:p>
          <a:p>
            <a:r>
              <a:rPr lang="nl-NL" dirty="0"/>
              <a:t>Organisaties hebben belangen</a:t>
            </a:r>
          </a:p>
          <a:p>
            <a:r>
              <a:rPr lang="nl-NL" dirty="0"/>
              <a:t>Let op de uitzonderingen</a:t>
            </a:r>
          </a:p>
          <a:p>
            <a:endParaRPr lang="nl-NL" dirty="0"/>
          </a:p>
        </p:txBody>
      </p:sp>
      <p:pic>
        <p:nvPicPr>
          <p:cNvPr id="4" name="Picture 8" descr="Afbeeldingsresultaat voor elektrische auto">
            <a:extLst>
              <a:ext uri="{FF2B5EF4-FFF2-40B4-BE49-F238E27FC236}">
                <a16:creationId xmlns:a16="http://schemas.microsoft.com/office/drawing/2014/main" id="{5A04551F-E3DE-4624-96AC-5EDC96EB2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2" y="2075467"/>
            <a:ext cx="2364134" cy="141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33E3166-85EB-4652-9D81-3AD2DE603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2" y="3685130"/>
            <a:ext cx="2364134" cy="1201319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2D2D5EA8-44DD-4545-BB0B-1EDA91A28476}"/>
              </a:ext>
            </a:extLst>
          </p:cNvPr>
          <p:cNvSpPr txBox="1"/>
          <p:nvPr/>
        </p:nvSpPr>
        <p:spPr>
          <a:xfrm>
            <a:off x="413658" y="5270202"/>
            <a:ext cx="44290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50" dirty="0"/>
              <a:t>Elektrische motor voor verschillende vormen van mobiliteit. </a:t>
            </a:r>
          </a:p>
        </p:txBody>
      </p:sp>
      <p:pic>
        <p:nvPicPr>
          <p:cNvPr id="10" name="Picture 2" descr="https://lh3.googleusercontent.com/gRviDokfhJI7noZ-jupqvMYJ5VZ_yaU7ES1rOfENA-n-4QpO23P5zP6sbau20yuqUNQdNR0=s152">
            <a:extLst>
              <a:ext uri="{FF2B5EF4-FFF2-40B4-BE49-F238E27FC236}">
                <a16:creationId xmlns:a16="http://schemas.microsoft.com/office/drawing/2014/main" id="{1BE7EB94-5FEC-46A5-B4D0-B00D77059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593" y="2006698"/>
            <a:ext cx="2445749" cy="136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fbeeldingsresultaat voor elektrische boot">
            <a:extLst>
              <a:ext uri="{FF2B5EF4-FFF2-40B4-BE49-F238E27FC236}">
                <a16:creationId xmlns:a16="http://schemas.microsoft.com/office/drawing/2014/main" id="{5A064639-B8D8-4465-9A75-5E707CF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593" y="3623151"/>
            <a:ext cx="2445748" cy="120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97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C15A05-EB14-4F18-B184-D372D86E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Maak kaders en richtlijnen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C5E350-1334-46AC-A6FE-59A5EEF9D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920" y="2463403"/>
            <a:ext cx="5292081" cy="3263504"/>
          </a:xfrm>
        </p:spPr>
        <p:txBody>
          <a:bodyPr>
            <a:normAutofit fontScale="85000" lnSpcReduction="10000"/>
          </a:bodyPr>
          <a:lstStyle/>
          <a:p>
            <a:r>
              <a:rPr lang="nl-NL" dirty="0"/>
              <a:t>ISO inspiratie (29115, 29003 etc.)</a:t>
            </a:r>
          </a:p>
          <a:p>
            <a:r>
              <a:rPr lang="nl-NL" dirty="0"/>
              <a:t>Goede afspraken over data en </a:t>
            </a:r>
            <a:r>
              <a:rPr lang="nl-NL" dirty="0" err="1"/>
              <a:t>ID’s</a:t>
            </a:r>
            <a:endParaRPr lang="nl-NL" dirty="0"/>
          </a:p>
          <a:p>
            <a:r>
              <a:rPr lang="nl-NL" dirty="0"/>
              <a:t>Overall regelen</a:t>
            </a:r>
          </a:p>
          <a:p>
            <a:r>
              <a:rPr lang="nl-NL" dirty="0"/>
              <a:t>Duidelijke verantwoordelijkheden</a:t>
            </a:r>
          </a:p>
          <a:p>
            <a:r>
              <a:rPr lang="nl-NL" dirty="0"/>
              <a:t>Inrichten als infrastructuur</a:t>
            </a:r>
          </a:p>
          <a:p>
            <a:r>
              <a:rPr lang="nl-NL" dirty="0"/>
              <a:t>Gebruik ‘afdwingen’ </a:t>
            </a:r>
          </a:p>
          <a:p>
            <a:r>
              <a:rPr lang="nl-NL" dirty="0"/>
              <a:t>Compliance en control regelen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37B1F09-EB21-423F-83A6-3912D4BAB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63" y="2564904"/>
            <a:ext cx="3268757" cy="252028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D66FF92B-16C2-4F94-BC8E-3EBAA30B3D6C}"/>
              </a:ext>
            </a:extLst>
          </p:cNvPr>
          <p:cNvSpPr txBox="1"/>
          <p:nvPr/>
        </p:nvSpPr>
        <p:spPr>
          <a:xfrm>
            <a:off x="413657" y="5270202"/>
            <a:ext cx="31545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50" dirty="0"/>
              <a:t>Oplaadinfrastructuur </a:t>
            </a:r>
            <a:r>
              <a:rPr lang="nl-NL" sz="1350" dirty="0" err="1"/>
              <a:t>randvoorwaardelijk</a:t>
            </a:r>
            <a:r>
              <a:rPr lang="nl-NL" sz="135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8757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99592" y="188640"/>
            <a:ext cx="6768256" cy="634082"/>
          </a:xfrm>
        </p:spPr>
        <p:txBody>
          <a:bodyPr>
            <a:normAutofit/>
          </a:bodyPr>
          <a:lstStyle/>
          <a:p>
            <a:r>
              <a:rPr lang="en-GB" sz="2400" dirty="0" err="1" smtClean="0"/>
              <a:t>Voorbeeld</a:t>
            </a:r>
            <a:r>
              <a:rPr lang="en-GB" sz="2400" dirty="0" smtClean="0"/>
              <a:t> NL-UK </a:t>
            </a:r>
            <a:r>
              <a:rPr lang="en-GB" sz="2400" b="1" i="1" dirty="0" smtClean="0">
                <a:solidFill>
                  <a:srgbClr val="FF0000"/>
                </a:solidFill>
              </a:rPr>
              <a:t>Community</a:t>
            </a:r>
            <a:r>
              <a:rPr lang="en-GB" sz="2400" i="1" dirty="0" smtClean="0"/>
              <a:t> </a:t>
            </a:r>
            <a:r>
              <a:rPr lang="en-GB" sz="2400" dirty="0" err="1" smtClean="0"/>
              <a:t>Samenwerking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3885C7-AEE6-D44E-88DE-3E142F2B2500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496172" y="1124744"/>
            <a:ext cx="3820" cy="503510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960" y="964444"/>
            <a:ext cx="888522" cy="5923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176" y="875674"/>
            <a:ext cx="1114152" cy="70900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453732" y="1703722"/>
            <a:ext cx="1116856" cy="5760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Overheid</a:t>
            </a:r>
            <a:endParaRPr lang="en-GB" dirty="0"/>
          </a:p>
        </p:txBody>
      </p:sp>
      <p:sp>
        <p:nvSpPr>
          <p:cNvPr id="25" name="Rectangle 24"/>
          <p:cNvSpPr/>
          <p:nvPr/>
        </p:nvSpPr>
        <p:spPr>
          <a:xfrm>
            <a:off x="7236296" y="2184392"/>
            <a:ext cx="1116856" cy="5760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Industrie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935360" y="1734577"/>
            <a:ext cx="1116856" cy="5760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Overheid</a:t>
            </a:r>
            <a:endParaRPr lang="en-GB" dirty="0"/>
          </a:p>
        </p:txBody>
      </p:sp>
      <p:sp>
        <p:nvSpPr>
          <p:cNvPr id="31" name="Rectangle 30"/>
          <p:cNvSpPr/>
          <p:nvPr/>
        </p:nvSpPr>
        <p:spPr>
          <a:xfrm>
            <a:off x="2717924" y="2184392"/>
            <a:ext cx="1116856" cy="5760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Industrie</a:t>
            </a:r>
            <a:endParaRPr lang="en-GB" dirty="0"/>
          </a:p>
        </p:txBody>
      </p:sp>
      <p:cxnSp>
        <p:nvCxnSpPr>
          <p:cNvPr id="34" name="Straight Connector 33"/>
          <p:cNvCxnSpPr>
            <a:stCxn id="30" idx="3"/>
            <a:endCxn id="24" idx="1"/>
          </p:cNvCxnSpPr>
          <p:nvPr/>
        </p:nvCxnSpPr>
        <p:spPr>
          <a:xfrm flipV="1">
            <a:off x="2052216" y="1991754"/>
            <a:ext cx="3401516" cy="308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30" idx="2"/>
            <a:endCxn id="31" idx="1"/>
          </p:cNvCxnSpPr>
          <p:nvPr/>
        </p:nvCxnSpPr>
        <p:spPr>
          <a:xfrm rot="16200000" flipH="1">
            <a:off x="2024965" y="1779464"/>
            <a:ext cx="161783" cy="1224136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1" idx="3"/>
            <a:endCxn id="25" idx="1"/>
          </p:cNvCxnSpPr>
          <p:nvPr/>
        </p:nvCxnSpPr>
        <p:spPr>
          <a:xfrm>
            <a:off x="3834780" y="2472424"/>
            <a:ext cx="340151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4" idx="3"/>
            <a:endCxn id="25" idx="0"/>
          </p:cNvCxnSpPr>
          <p:nvPr/>
        </p:nvCxnSpPr>
        <p:spPr>
          <a:xfrm>
            <a:off x="6570588" y="1991754"/>
            <a:ext cx="1224136" cy="19263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07"/>
          <p:cNvGrpSpPr/>
          <p:nvPr/>
        </p:nvGrpSpPr>
        <p:grpSpPr>
          <a:xfrm>
            <a:off x="431304" y="3068960"/>
            <a:ext cx="8257906" cy="726430"/>
            <a:chOff x="431304" y="3068960"/>
            <a:chExt cx="8257906" cy="726430"/>
          </a:xfrm>
        </p:grpSpPr>
        <p:sp>
          <p:nvSpPr>
            <p:cNvPr id="15" name="Rectangle 14"/>
            <p:cNvSpPr/>
            <p:nvPr/>
          </p:nvSpPr>
          <p:spPr>
            <a:xfrm>
              <a:off x="4949676" y="3068960"/>
              <a:ext cx="1008112" cy="72008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/>
                <a:t>Block Chains</a:t>
              </a:r>
              <a:endParaRPr lang="en-GB" sz="14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524328" y="3068960"/>
              <a:ext cx="1164882" cy="72008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/>
                <a:t>PKI </a:t>
              </a:r>
              <a:r>
                <a:rPr lang="en-GB" sz="1400" dirty="0" err="1" smtClean="0"/>
                <a:t>Federatie</a:t>
              </a:r>
              <a:endParaRPr lang="en-GB" sz="14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31304" y="3068960"/>
              <a:ext cx="905040" cy="6892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/>
                <a:t>Block Chains</a:t>
              </a:r>
              <a:endParaRPr lang="en-GB" sz="14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77512" y="3068960"/>
              <a:ext cx="1164882" cy="72008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/>
                <a:t>PKI </a:t>
              </a:r>
              <a:r>
                <a:rPr lang="en-GB" sz="1400" dirty="0" err="1" smtClean="0"/>
                <a:t>Federatie</a:t>
              </a:r>
              <a:endParaRPr lang="en-GB" sz="1400" dirty="0"/>
            </a:p>
          </p:txBody>
        </p:sp>
        <p:cxnSp>
          <p:nvCxnSpPr>
            <p:cNvPr id="54" name="Elbow Connector 53"/>
            <p:cNvCxnSpPr/>
            <p:nvPr/>
          </p:nvCxnSpPr>
          <p:spPr>
            <a:xfrm rot="5400000" flipH="1" flipV="1">
              <a:off x="3168778" y="790356"/>
              <a:ext cx="12700" cy="4569908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>
              <a:stCxn id="32" idx="2"/>
              <a:endCxn id="26" idx="2"/>
            </p:cNvCxnSpPr>
            <p:nvPr/>
          </p:nvCxnSpPr>
          <p:spPr>
            <a:xfrm rot="16200000" flipH="1">
              <a:off x="5833361" y="1515632"/>
              <a:ext cx="12700" cy="4546816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27" idx="3"/>
              <a:endCxn id="32" idx="1"/>
            </p:cNvCxnSpPr>
            <p:nvPr/>
          </p:nvCxnSpPr>
          <p:spPr>
            <a:xfrm>
              <a:off x="1336344" y="3413573"/>
              <a:ext cx="1641168" cy="154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5" idx="3"/>
              <a:endCxn id="26" idx="1"/>
            </p:cNvCxnSpPr>
            <p:nvPr/>
          </p:nvCxnSpPr>
          <p:spPr>
            <a:xfrm>
              <a:off x="5957788" y="3429000"/>
              <a:ext cx="156654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10"/>
          <p:cNvGrpSpPr/>
          <p:nvPr/>
        </p:nvGrpSpPr>
        <p:grpSpPr>
          <a:xfrm>
            <a:off x="323529" y="4358754"/>
            <a:ext cx="8299287" cy="1806550"/>
            <a:chOff x="323529" y="4358754"/>
            <a:chExt cx="8299287" cy="1806550"/>
          </a:xfrm>
        </p:grpSpPr>
        <p:sp>
          <p:nvSpPr>
            <p:cNvPr id="28" name="Can 27"/>
            <p:cNvSpPr/>
            <p:nvPr/>
          </p:nvSpPr>
          <p:spPr>
            <a:xfrm>
              <a:off x="323529" y="4365104"/>
              <a:ext cx="1440160" cy="576064"/>
            </a:xfrm>
            <a:prstGeom prst="can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dk1"/>
                  </a:solidFill>
                </a:rPr>
                <a:t>Autoritatieve</a:t>
              </a:r>
              <a:r>
                <a:rPr lang="en-GB" sz="1400" dirty="0" smtClean="0">
                  <a:solidFill>
                    <a:schemeClr val="dk1"/>
                  </a:solidFill>
                </a:rPr>
                <a:t> </a:t>
              </a:r>
              <a:r>
                <a:rPr lang="en-GB" sz="1400" dirty="0" err="1" smtClean="0">
                  <a:solidFill>
                    <a:schemeClr val="dk1"/>
                  </a:solidFill>
                </a:rPr>
                <a:t>Bronnen</a:t>
              </a:r>
              <a:endParaRPr lang="en-GB" sz="1400" dirty="0">
                <a:solidFill>
                  <a:schemeClr val="dk1"/>
                </a:solidFill>
              </a:endParaRPr>
            </a:p>
          </p:txBody>
        </p:sp>
        <p:sp>
          <p:nvSpPr>
            <p:cNvPr id="29" name="Can 28"/>
            <p:cNvSpPr/>
            <p:nvPr/>
          </p:nvSpPr>
          <p:spPr>
            <a:xfrm>
              <a:off x="1331640" y="5583780"/>
              <a:ext cx="1831761" cy="576064"/>
            </a:xfrm>
            <a:prstGeom prst="ca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/>
                <a:t>Org </a:t>
              </a:r>
              <a:r>
                <a:rPr lang="en-GB" sz="1400" dirty="0" err="1" smtClean="0"/>
                <a:t>verificatie</a:t>
              </a:r>
              <a:endParaRPr lang="en-GB" sz="1400" dirty="0">
                <a:solidFill>
                  <a:schemeClr val="dk1"/>
                </a:solidFill>
              </a:endParaRPr>
            </a:p>
          </p:txBody>
        </p:sp>
        <p:sp>
          <p:nvSpPr>
            <p:cNvPr id="42" name="Can 41"/>
            <p:cNvSpPr/>
            <p:nvPr/>
          </p:nvSpPr>
          <p:spPr>
            <a:xfrm>
              <a:off x="5957788" y="5589240"/>
              <a:ext cx="1831761" cy="576064"/>
            </a:xfrm>
            <a:prstGeom prst="ca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smtClean="0">
                  <a:solidFill>
                    <a:schemeClr val="dk1"/>
                  </a:solidFill>
                </a:rPr>
                <a:t>Org </a:t>
              </a:r>
              <a:r>
                <a:rPr lang="en-GB" sz="1400" dirty="0" err="1" smtClean="0">
                  <a:solidFill>
                    <a:schemeClr val="dk1"/>
                  </a:solidFill>
                </a:rPr>
                <a:t>verificatie</a:t>
              </a:r>
              <a:endParaRPr lang="en-GB" sz="1400" dirty="0">
                <a:solidFill>
                  <a:schemeClr val="dk1"/>
                </a:solidFill>
              </a:endParaRPr>
            </a:p>
          </p:txBody>
        </p:sp>
        <p:sp>
          <p:nvSpPr>
            <p:cNvPr id="46" name="Can 45"/>
            <p:cNvSpPr/>
            <p:nvPr/>
          </p:nvSpPr>
          <p:spPr>
            <a:xfrm>
              <a:off x="2699792" y="4365104"/>
              <a:ext cx="1440160" cy="576064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dk1"/>
                  </a:solidFill>
                </a:rPr>
                <a:t>Autoritatieve</a:t>
              </a:r>
              <a:r>
                <a:rPr lang="en-GB" sz="1400" dirty="0" smtClean="0">
                  <a:solidFill>
                    <a:schemeClr val="dk1"/>
                  </a:solidFill>
                </a:rPr>
                <a:t> </a:t>
              </a:r>
              <a:r>
                <a:rPr lang="en-GB" sz="1400" dirty="0" err="1" smtClean="0">
                  <a:solidFill>
                    <a:schemeClr val="dk1"/>
                  </a:solidFill>
                </a:rPr>
                <a:t>Bronnen</a:t>
              </a:r>
              <a:endParaRPr lang="en-GB" sz="1400" dirty="0">
                <a:solidFill>
                  <a:schemeClr val="dk1"/>
                </a:solidFill>
              </a:endParaRPr>
            </a:p>
          </p:txBody>
        </p:sp>
        <p:sp>
          <p:nvSpPr>
            <p:cNvPr id="47" name="Can 46"/>
            <p:cNvSpPr/>
            <p:nvPr/>
          </p:nvSpPr>
          <p:spPr>
            <a:xfrm>
              <a:off x="4806393" y="4365104"/>
              <a:ext cx="1440160" cy="576064"/>
            </a:xfrm>
            <a:prstGeom prst="can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dk1"/>
                  </a:solidFill>
                </a:rPr>
                <a:t>Autoritatieve</a:t>
              </a:r>
              <a:r>
                <a:rPr lang="en-GB" sz="1400" dirty="0" smtClean="0">
                  <a:solidFill>
                    <a:schemeClr val="dk1"/>
                  </a:solidFill>
                </a:rPr>
                <a:t> </a:t>
              </a:r>
              <a:r>
                <a:rPr lang="en-GB" sz="1400" dirty="0" err="1" smtClean="0">
                  <a:solidFill>
                    <a:schemeClr val="dk1"/>
                  </a:solidFill>
                </a:rPr>
                <a:t>Bronnen</a:t>
              </a:r>
              <a:endParaRPr lang="en-GB" sz="1400" dirty="0">
                <a:solidFill>
                  <a:schemeClr val="dk1"/>
                </a:solidFill>
              </a:endParaRPr>
            </a:p>
          </p:txBody>
        </p:sp>
        <p:sp>
          <p:nvSpPr>
            <p:cNvPr id="48" name="Can 47"/>
            <p:cNvSpPr/>
            <p:nvPr/>
          </p:nvSpPr>
          <p:spPr>
            <a:xfrm>
              <a:off x="7182656" y="4365104"/>
              <a:ext cx="1440160" cy="576064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 smtClean="0">
                  <a:solidFill>
                    <a:schemeClr val="dk1"/>
                  </a:solidFill>
                </a:rPr>
                <a:t>Autoritatieve</a:t>
              </a:r>
              <a:r>
                <a:rPr lang="en-GB" sz="1400" dirty="0" smtClean="0">
                  <a:solidFill>
                    <a:schemeClr val="dk1"/>
                  </a:solidFill>
                </a:rPr>
                <a:t> </a:t>
              </a:r>
              <a:r>
                <a:rPr lang="en-GB" sz="1400" dirty="0" err="1" smtClean="0">
                  <a:solidFill>
                    <a:schemeClr val="dk1"/>
                  </a:solidFill>
                </a:rPr>
                <a:t>Bronnen</a:t>
              </a:r>
              <a:endParaRPr lang="en-GB" sz="1400" dirty="0">
                <a:solidFill>
                  <a:schemeClr val="dk1"/>
                </a:solidFill>
              </a:endParaRPr>
            </a:p>
          </p:txBody>
        </p:sp>
        <p:cxnSp>
          <p:nvCxnSpPr>
            <p:cNvPr id="68" name="Straight Connector 67"/>
            <p:cNvCxnSpPr>
              <a:stCxn id="47" idx="4"/>
              <a:endCxn id="48" idx="2"/>
            </p:cNvCxnSpPr>
            <p:nvPr/>
          </p:nvCxnSpPr>
          <p:spPr>
            <a:xfrm>
              <a:off x="6246553" y="4653136"/>
              <a:ext cx="93610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28" idx="4"/>
              <a:endCxn id="46" idx="2"/>
            </p:cNvCxnSpPr>
            <p:nvPr/>
          </p:nvCxnSpPr>
          <p:spPr>
            <a:xfrm>
              <a:off x="1763689" y="4653136"/>
              <a:ext cx="93610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Elbow Connector 75"/>
            <p:cNvCxnSpPr>
              <a:stCxn id="46" idx="3"/>
              <a:endCxn id="48" idx="3"/>
            </p:cNvCxnSpPr>
            <p:nvPr/>
          </p:nvCxnSpPr>
          <p:spPr>
            <a:xfrm rot="16200000" flipH="1">
              <a:off x="5661304" y="2699736"/>
              <a:ext cx="12700" cy="4482864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28" idx="1"/>
              <a:endCxn id="47" idx="1"/>
            </p:cNvCxnSpPr>
            <p:nvPr/>
          </p:nvCxnSpPr>
          <p:spPr>
            <a:xfrm rot="5400000" flipH="1" flipV="1">
              <a:off x="3285041" y="2123672"/>
              <a:ext cx="12700" cy="4482864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28" idx="3"/>
              <a:endCxn id="29" idx="2"/>
            </p:cNvCxnSpPr>
            <p:nvPr/>
          </p:nvCxnSpPr>
          <p:spPr>
            <a:xfrm rot="16200000" flipH="1">
              <a:off x="722302" y="5262474"/>
              <a:ext cx="930644" cy="288031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Elbow Connector 91"/>
            <p:cNvCxnSpPr>
              <a:stCxn id="46" idx="3"/>
              <a:endCxn id="29" idx="4"/>
            </p:cNvCxnSpPr>
            <p:nvPr/>
          </p:nvCxnSpPr>
          <p:spPr>
            <a:xfrm rot="5400000">
              <a:off x="2826315" y="5278255"/>
              <a:ext cx="930644" cy="256471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>
              <a:stCxn id="47" idx="3"/>
              <a:endCxn id="42" idx="2"/>
            </p:cNvCxnSpPr>
            <p:nvPr/>
          </p:nvCxnSpPr>
          <p:spPr>
            <a:xfrm rot="16200000" flipH="1">
              <a:off x="5274078" y="5193562"/>
              <a:ext cx="936104" cy="431315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/>
            <p:cNvCxnSpPr>
              <a:stCxn id="42" idx="4"/>
              <a:endCxn id="48" idx="4"/>
            </p:cNvCxnSpPr>
            <p:nvPr/>
          </p:nvCxnSpPr>
          <p:spPr>
            <a:xfrm flipV="1">
              <a:off x="7789549" y="4653136"/>
              <a:ext cx="833267" cy="1224136"/>
            </a:xfrm>
            <a:prstGeom prst="bentConnector3">
              <a:avLst>
                <a:gd name="adj1" fmla="val 127434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Elbow Connector 104"/>
            <p:cNvCxnSpPr>
              <a:stCxn id="29" idx="3"/>
              <a:endCxn id="42" idx="3"/>
            </p:cNvCxnSpPr>
            <p:nvPr/>
          </p:nvCxnSpPr>
          <p:spPr>
            <a:xfrm rot="16200000" flipH="1">
              <a:off x="4557865" y="3849500"/>
              <a:ext cx="5460" cy="4626148"/>
            </a:xfrm>
            <a:prstGeom prst="bentConnector3">
              <a:avLst>
                <a:gd name="adj1" fmla="val 4286813"/>
              </a:avLst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428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0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7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hoek 5"/>
          <p:cNvSpPr/>
          <p:nvPr/>
        </p:nvSpPr>
        <p:spPr bwMode="auto">
          <a:xfrm>
            <a:off x="827584" y="260351"/>
            <a:ext cx="2736303" cy="5058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nl-NL" sz="2700" dirty="0" err="1"/>
              <a:t>Blockchain</a:t>
            </a:r>
            <a:endParaRPr lang="nl-NL" sz="2700" dirty="0"/>
          </a:p>
        </p:txBody>
      </p:sp>
      <p:sp>
        <p:nvSpPr>
          <p:cNvPr id="7" name="Rechthoek 6"/>
          <p:cNvSpPr/>
          <p:nvPr/>
        </p:nvSpPr>
        <p:spPr bwMode="auto">
          <a:xfrm>
            <a:off x="5580112" y="232833"/>
            <a:ext cx="2736304" cy="5058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nl-NL" sz="2700" dirty="0" err="1"/>
              <a:t>Fintech</a:t>
            </a:r>
            <a:endParaRPr lang="nl-NL" sz="2700" dirty="0"/>
          </a:p>
        </p:txBody>
      </p:sp>
      <p:sp>
        <p:nvSpPr>
          <p:cNvPr id="8" name="Rechthoek 7"/>
          <p:cNvSpPr/>
          <p:nvPr/>
        </p:nvSpPr>
        <p:spPr bwMode="auto">
          <a:xfrm>
            <a:off x="611717" y="6021917"/>
            <a:ext cx="3024716" cy="6477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nl-NL" sz="2700" dirty="0" err="1"/>
              <a:t>E-Governance</a:t>
            </a:r>
            <a:endParaRPr lang="nl-NL" sz="27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lum contrast="-5000"/>
          </a:blip>
          <a:srcRect/>
          <a:stretch>
            <a:fillRect/>
          </a:stretch>
        </p:blipFill>
        <p:spPr bwMode="auto">
          <a:xfrm>
            <a:off x="827584" y="908720"/>
            <a:ext cx="2736304" cy="187220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sp>
        <p:nvSpPr>
          <p:cNvPr id="9" name="Ristkülik 17"/>
          <p:cNvSpPr/>
          <p:nvPr/>
        </p:nvSpPr>
        <p:spPr>
          <a:xfrm>
            <a:off x="4860032" y="6021288"/>
            <a:ext cx="4076007" cy="576064"/>
          </a:xfrm>
          <a:prstGeom prst="rect">
            <a:avLst/>
          </a:prstGeom>
          <a:solidFill>
            <a:srgbClr val="FCCC9C"/>
          </a:solidFill>
          <a:ln>
            <a:solidFill>
              <a:srgbClr val="FCC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D</a:t>
            </a:r>
            <a:r>
              <a:rPr lang="et-EE" sz="20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igital</a:t>
            </a:r>
            <a:r>
              <a:rPr lang="nl-NL" sz="20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e</a:t>
            </a:r>
            <a:r>
              <a:rPr lang="et-EE" sz="20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identit</a:t>
            </a:r>
            <a:r>
              <a:rPr lang="nl-NL" sz="2000" dirty="0" err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eit</a:t>
            </a:r>
            <a:endParaRPr lang="en-GB" sz="20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112" y="836712"/>
            <a:ext cx="2736303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560" y="4221088"/>
            <a:ext cx="3168352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0112" y="4005064"/>
            <a:ext cx="327308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al 16"/>
          <p:cNvSpPr/>
          <p:nvPr/>
        </p:nvSpPr>
        <p:spPr bwMode="auto">
          <a:xfrm>
            <a:off x="2699793" y="2133600"/>
            <a:ext cx="3709474" cy="2664884"/>
          </a:xfrm>
          <a:prstGeom prst="ellipse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nl-NL" sz="2100" b="1" dirty="0" err="1" smtClean="0">
                <a:solidFill>
                  <a:schemeClr val="bg1"/>
                </a:solidFill>
              </a:rPr>
              <a:t>Veronimiteit</a:t>
            </a:r>
            <a:endParaRPr lang="nl-NL" sz="2100" dirty="0"/>
          </a:p>
        </p:txBody>
      </p:sp>
    </p:spTree>
    <p:extLst>
      <p:ext uri="{BB962C8B-B14F-4D97-AF65-F5344CB8AC3E}">
        <p14:creationId xmlns:p14="http://schemas.microsoft.com/office/powerpoint/2010/main" val="268831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Veronimiteit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14" y="1205351"/>
            <a:ext cx="4204722" cy="4929411"/>
          </a:xfrm>
        </p:spPr>
      </p:pic>
      <p:grpSp>
        <p:nvGrpSpPr>
          <p:cNvPr id="6" name="Groep 5"/>
          <p:cNvGrpSpPr/>
          <p:nvPr/>
        </p:nvGrpSpPr>
        <p:grpSpPr>
          <a:xfrm>
            <a:off x="3458039" y="4725144"/>
            <a:ext cx="2476905" cy="1409618"/>
            <a:chOff x="329283" y="3694659"/>
            <a:chExt cx="4029521" cy="2690068"/>
          </a:xfrm>
        </p:grpSpPr>
        <p:grpSp>
          <p:nvGrpSpPr>
            <p:cNvPr id="7" name="Group 4"/>
            <p:cNvGrpSpPr>
              <a:grpSpLocks/>
            </p:cNvGrpSpPr>
            <p:nvPr/>
          </p:nvGrpSpPr>
          <p:grpSpPr bwMode="auto">
            <a:xfrm>
              <a:off x="1250412" y="3694659"/>
              <a:ext cx="2570229" cy="336119"/>
              <a:chOff x="0" y="0"/>
              <a:chExt cx="2302" cy="301"/>
            </a:xfrm>
          </p:grpSpPr>
          <p:sp>
            <p:nvSpPr>
              <p:cNvPr id="13" name="AutoShape 2"/>
              <p:cNvSpPr>
                <a:spLocks/>
              </p:cNvSpPr>
              <p:nvPr/>
            </p:nvSpPr>
            <p:spPr bwMode="auto">
              <a:xfrm>
                <a:off x="0" y="0"/>
                <a:ext cx="2302" cy="301"/>
              </a:xfrm>
              <a:prstGeom prst="roundRect">
                <a:avLst>
                  <a:gd name="adj" fmla="val 11718"/>
                </a:avLst>
              </a:prstGeom>
              <a:gradFill rotWithShape="0">
                <a:gsLst>
                  <a:gs pos="0">
                    <a:srgbClr val="FFF7F1"/>
                  </a:gs>
                  <a:gs pos="65001">
                    <a:srgbClr val="FFEADA"/>
                  </a:gs>
                  <a:gs pos="100000">
                    <a:srgbClr val="FFE2CA"/>
                  </a:gs>
                </a:gsLst>
                <a:lin ang="5400000" scaled="1"/>
              </a:gradFill>
              <a:ln w="9525" cap="flat">
                <a:solidFill>
                  <a:srgbClr val="F5924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</p:spPr>
            <p:txBody>
              <a:bodyPr lIns="0" tIns="0" rIns="0" bIns="0"/>
              <a:lstStyle>
                <a:lvl1pPr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1pPr>
                <a:lvl2pPr marL="742950" indent="-28575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2pPr>
                <a:lvl3pPr marL="11430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3pPr>
                <a:lvl4pPr marL="16002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4pPr>
                <a:lvl5pPr marL="20574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 sz="4078"/>
              </a:p>
            </p:txBody>
          </p:sp>
          <p:sp>
            <p:nvSpPr>
              <p:cNvPr id="14" name="Rectangle 3"/>
              <p:cNvSpPr>
                <a:spLocks/>
              </p:cNvSpPr>
              <p:nvPr/>
            </p:nvSpPr>
            <p:spPr bwMode="auto">
              <a:xfrm>
                <a:off x="13" y="11"/>
                <a:ext cx="2272" cy="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6789" tIns="26789" rIns="26789" bIns="26789" anchor="ctr"/>
              <a:lstStyle>
                <a:lvl1pPr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1pPr>
                <a:lvl2pPr marL="742950" indent="-28575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2pPr>
                <a:lvl3pPr marL="11430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3pPr>
                <a:lvl4pPr marL="16002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4pPr>
                <a:lvl5pPr marL="20574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9pPr>
              </a:lstStyle>
              <a:p>
                <a:pPr eaLnBrk="1" hangingPunct="1"/>
                <a:r>
                  <a:rPr lang="en-US" altLang="en-US" sz="1687" dirty="0" smtClean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rPr>
                  <a:t>Burger</a:t>
                </a:r>
                <a:endParaRPr lang="en-US" altLang="en-US" sz="1687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endParaRPr>
              </a:p>
            </p:txBody>
          </p:sp>
        </p:grpSp>
        <p:grpSp>
          <p:nvGrpSpPr>
            <p:cNvPr id="8" name="Group 9"/>
            <p:cNvGrpSpPr>
              <a:grpSpLocks/>
            </p:cNvGrpSpPr>
            <p:nvPr/>
          </p:nvGrpSpPr>
          <p:grpSpPr bwMode="auto">
            <a:xfrm>
              <a:off x="329283" y="4222846"/>
              <a:ext cx="4029521" cy="2161881"/>
              <a:chOff x="0" y="0"/>
              <a:chExt cx="3609" cy="1936"/>
            </a:xfrm>
          </p:grpSpPr>
          <p:pic>
            <p:nvPicPr>
              <p:cNvPr id="9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50" cy="1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6" y="0"/>
                <a:ext cx="1207" cy="1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" y="885"/>
                <a:ext cx="1619" cy="10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8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1" y="839"/>
                <a:ext cx="1698" cy="1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5" name="Groep 14"/>
          <p:cNvGrpSpPr/>
          <p:nvPr/>
        </p:nvGrpSpPr>
        <p:grpSpPr>
          <a:xfrm>
            <a:off x="5163501" y="3333065"/>
            <a:ext cx="2417213" cy="1460996"/>
            <a:chOff x="4345409" y="3694658"/>
            <a:chExt cx="3932411" cy="2978051"/>
          </a:xfrm>
        </p:grpSpPr>
        <p:grpSp>
          <p:nvGrpSpPr>
            <p:cNvPr id="16" name="Group 13"/>
            <p:cNvGrpSpPr>
              <a:grpSpLocks/>
            </p:cNvGrpSpPr>
            <p:nvPr/>
          </p:nvGrpSpPr>
          <p:grpSpPr bwMode="auto">
            <a:xfrm>
              <a:off x="4733850" y="3694658"/>
              <a:ext cx="2570634" cy="335980"/>
              <a:chOff x="0" y="0"/>
              <a:chExt cx="2302" cy="301"/>
            </a:xfrm>
          </p:grpSpPr>
          <p:sp>
            <p:nvSpPr>
              <p:cNvPr id="24" name="AutoShape 11"/>
              <p:cNvSpPr>
                <a:spLocks/>
              </p:cNvSpPr>
              <p:nvPr/>
            </p:nvSpPr>
            <p:spPr bwMode="auto">
              <a:xfrm>
                <a:off x="0" y="0"/>
                <a:ext cx="2302" cy="301"/>
              </a:xfrm>
              <a:prstGeom prst="roundRect">
                <a:avLst>
                  <a:gd name="adj" fmla="val 11718"/>
                </a:avLst>
              </a:prstGeom>
              <a:gradFill rotWithShape="0">
                <a:gsLst>
                  <a:gs pos="0">
                    <a:srgbClr val="EEFBFF"/>
                  </a:gs>
                  <a:gs pos="65001">
                    <a:srgbClr val="D2F5FF"/>
                  </a:gs>
                  <a:gs pos="100000">
                    <a:srgbClr val="BEF1FF"/>
                  </a:gs>
                </a:gsLst>
                <a:lin ang="5400000" scaled="1"/>
              </a:gradFill>
              <a:ln w="9525" cap="flat">
                <a:solidFill>
                  <a:srgbClr val="46A9C4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</p:spPr>
            <p:txBody>
              <a:bodyPr lIns="0" tIns="0" rIns="0" bIns="0"/>
              <a:lstStyle>
                <a:lvl1pPr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1pPr>
                <a:lvl2pPr marL="742950" indent="-28575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2pPr>
                <a:lvl3pPr marL="11430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3pPr>
                <a:lvl4pPr marL="16002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4pPr>
                <a:lvl5pPr marL="20574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 sz="4078"/>
              </a:p>
            </p:txBody>
          </p:sp>
          <p:sp>
            <p:nvSpPr>
              <p:cNvPr id="25" name="Rectangle 12"/>
              <p:cNvSpPr>
                <a:spLocks/>
              </p:cNvSpPr>
              <p:nvPr/>
            </p:nvSpPr>
            <p:spPr bwMode="auto">
              <a:xfrm>
                <a:off x="14" y="11"/>
                <a:ext cx="2272" cy="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6789" tIns="26789" rIns="26789" bIns="26789" anchor="ctr"/>
              <a:lstStyle>
                <a:lvl1pPr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1pPr>
                <a:lvl2pPr marL="742950" indent="-28575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2pPr>
                <a:lvl3pPr marL="11430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3pPr>
                <a:lvl4pPr marL="16002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4pPr>
                <a:lvl5pPr marL="20574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9pPr>
              </a:lstStyle>
              <a:p>
                <a:pPr eaLnBrk="1" hangingPunct="1"/>
                <a:r>
                  <a:rPr lang="en-US" altLang="en-US" sz="1687" dirty="0" err="1" smtClean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rPr>
                  <a:t>Consument</a:t>
                </a:r>
                <a:endParaRPr lang="en-US" altLang="en-US" sz="1687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endParaRPr>
              </a:p>
            </p:txBody>
          </p:sp>
        </p:grpSp>
        <p:grpSp>
          <p:nvGrpSpPr>
            <p:cNvPr id="17" name="Group 20"/>
            <p:cNvGrpSpPr>
              <a:grpSpLocks/>
            </p:cNvGrpSpPr>
            <p:nvPr/>
          </p:nvGrpSpPr>
          <p:grpSpPr bwMode="auto">
            <a:xfrm>
              <a:off x="4345409" y="4114353"/>
              <a:ext cx="3932411" cy="2558356"/>
              <a:chOff x="0" y="0"/>
              <a:chExt cx="3523" cy="2292"/>
            </a:xfrm>
          </p:grpSpPr>
          <p:pic>
            <p:nvPicPr>
              <p:cNvPr id="18" name="Picture 14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6" y="908"/>
                <a:ext cx="1320" cy="9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1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393" cy="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6"/>
              <p:cNvPicPr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70" t="3532" r="4915" b="6912"/>
              <a:stretch>
                <a:fillRect/>
              </a:stretch>
            </p:blipFill>
            <p:spPr bwMode="auto">
              <a:xfrm>
                <a:off x="348" y="937"/>
                <a:ext cx="1629" cy="1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17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18" t="7326" r="7874" b="9837"/>
              <a:stretch>
                <a:fillRect/>
              </a:stretch>
            </p:blipFill>
            <p:spPr bwMode="auto">
              <a:xfrm>
                <a:off x="929" y="80"/>
                <a:ext cx="1301" cy="7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18"/>
              <p:cNvPicPr>
                <a:picLocks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03" t="8730" r="5823" b="8105"/>
              <a:stretch>
                <a:fillRect/>
              </a:stretch>
            </p:blipFill>
            <p:spPr bwMode="auto">
              <a:xfrm>
                <a:off x="1506" y="1392"/>
                <a:ext cx="1449" cy="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19"/>
              <p:cNvPicPr>
                <a:picLocks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9" t="4149" r="2850" b="6248"/>
              <a:stretch>
                <a:fillRect/>
              </a:stretch>
            </p:blipFill>
            <p:spPr bwMode="auto">
              <a:xfrm>
                <a:off x="1978" y="0"/>
                <a:ext cx="1545" cy="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6" name="Groep 25"/>
          <p:cNvGrpSpPr/>
          <p:nvPr/>
        </p:nvGrpSpPr>
        <p:grpSpPr>
          <a:xfrm>
            <a:off x="6136177" y="1438179"/>
            <a:ext cx="2164612" cy="1650962"/>
            <a:chOff x="4733851" y="70317"/>
            <a:chExt cx="3521470" cy="2366372"/>
          </a:xfrm>
        </p:grpSpPr>
        <p:grpSp>
          <p:nvGrpSpPr>
            <p:cNvPr id="27" name="Group 24"/>
            <p:cNvGrpSpPr>
              <a:grpSpLocks/>
            </p:cNvGrpSpPr>
            <p:nvPr/>
          </p:nvGrpSpPr>
          <p:grpSpPr bwMode="auto">
            <a:xfrm>
              <a:off x="4733851" y="2099434"/>
              <a:ext cx="2570204" cy="337255"/>
              <a:chOff x="0" y="0"/>
              <a:chExt cx="2302" cy="301"/>
            </a:xfrm>
          </p:grpSpPr>
          <p:sp>
            <p:nvSpPr>
              <p:cNvPr id="33" name="AutoShape 22"/>
              <p:cNvSpPr>
                <a:spLocks/>
              </p:cNvSpPr>
              <p:nvPr/>
            </p:nvSpPr>
            <p:spPr bwMode="auto">
              <a:xfrm>
                <a:off x="0" y="0"/>
                <a:ext cx="2302" cy="301"/>
              </a:xfrm>
              <a:prstGeom prst="roundRect">
                <a:avLst>
                  <a:gd name="adj" fmla="val 11718"/>
                </a:avLst>
              </a:prstGeom>
              <a:gradFill rotWithShape="0">
                <a:gsLst>
                  <a:gs pos="0">
                    <a:srgbClr val="ECECEC"/>
                  </a:gs>
                  <a:gs pos="65001">
                    <a:srgbClr val="CECECE"/>
                  </a:gs>
                  <a:gs pos="100000">
                    <a:srgbClr val="BABABA"/>
                  </a:gs>
                </a:gsLst>
                <a:lin ang="5400000" scaled="1"/>
              </a:gradFill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</p:spPr>
            <p:txBody>
              <a:bodyPr lIns="0" tIns="0" rIns="0" bIns="0"/>
              <a:lstStyle>
                <a:lvl1pPr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1pPr>
                <a:lvl2pPr marL="742950" indent="-28575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2pPr>
                <a:lvl3pPr marL="11430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3pPr>
                <a:lvl4pPr marL="16002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4pPr>
                <a:lvl5pPr marL="20574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 sz="4078"/>
              </a:p>
            </p:txBody>
          </p:sp>
          <p:sp>
            <p:nvSpPr>
              <p:cNvPr id="34" name="Rectangle 23"/>
              <p:cNvSpPr>
                <a:spLocks/>
              </p:cNvSpPr>
              <p:nvPr/>
            </p:nvSpPr>
            <p:spPr bwMode="auto">
              <a:xfrm>
                <a:off x="14" y="11"/>
                <a:ext cx="2272" cy="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6789" tIns="26789" rIns="26789" bIns="26789" anchor="ctr"/>
              <a:lstStyle>
                <a:lvl1pPr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1pPr>
                <a:lvl2pPr marL="742950" indent="-28575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2pPr>
                <a:lvl3pPr marL="11430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3pPr>
                <a:lvl4pPr marL="16002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4pPr>
                <a:lvl5pPr marL="20574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9pPr>
              </a:lstStyle>
              <a:p>
                <a:pPr eaLnBrk="1" hangingPunct="1"/>
                <a:r>
                  <a:rPr lang="en-US" altLang="en-US" sz="1687" dirty="0" err="1" smtClean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rPr>
                  <a:t>Werknemer</a:t>
                </a:r>
                <a:endParaRPr lang="en-US" altLang="en-US" sz="1687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endParaRPr>
              </a:p>
            </p:txBody>
          </p:sp>
        </p:grpSp>
        <p:grpSp>
          <p:nvGrpSpPr>
            <p:cNvPr id="28" name="Group 29"/>
            <p:cNvGrpSpPr>
              <a:grpSpLocks/>
            </p:cNvGrpSpPr>
            <p:nvPr/>
          </p:nvGrpSpPr>
          <p:grpSpPr bwMode="auto">
            <a:xfrm>
              <a:off x="4906910" y="70317"/>
              <a:ext cx="3348411" cy="1936427"/>
              <a:chOff x="0" y="-8"/>
              <a:chExt cx="2999" cy="1734"/>
            </a:xfrm>
          </p:grpSpPr>
          <p:pic>
            <p:nvPicPr>
              <p:cNvPr id="29" name="Picture 25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850"/>
                <a:ext cx="1427" cy="8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26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01" cy="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27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7" y="378"/>
                <a:ext cx="1555" cy="1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32" name="Picture 28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0" y="-8"/>
                <a:ext cx="959" cy="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5" name="Groep 34"/>
          <p:cNvGrpSpPr/>
          <p:nvPr/>
        </p:nvGrpSpPr>
        <p:grpSpPr>
          <a:xfrm>
            <a:off x="3596308" y="1438179"/>
            <a:ext cx="2351919" cy="1671985"/>
            <a:chOff x="329283" y="40184"/>
            <a:chExt cx="4096494" cy="2396505"/>
          </a:xfrm>
        </p:grpSpPr>
        <p:grpSp>
          <p:nvGrpSpPr>
            <p:cNvPr id="36" name="Group 33"/>
            <p:cNvGrpSpPr>
              <a:grpSpLocks/>
            </p:cNvGrpSpPr>
            <p:nvPr/>
          </p:nvGrpSpPr>
          <p:grpSpPr bwMode="auto">
            <a:xfrm>
              <a:off x="1250157" y="2099436"/>
              <a:ext cx="2569517" cy="337253"/>
              <a:chOff x="0" y="0"/>
              <a:chExt cx="2302" cy="301"/>
            </a:xfrm>
          </p:grpSpPr>
          <p:sp>
            <p:nvSpPr>
              <p:cNvPr id="42" name="AutoShape 31"/>
              <p:cNvSpPr>
                <a:spLocks/>
              </p:cNvSpPr>
              <p:nvPr/>
            </p:nvSpPr>
            <p:spPr bwMode="auto">
              <a:xfrm>
                <a:off x="0" y="0"/>
                <a:ext cx="2302" cy="301"/>
              </a:xfrm>
              <a:prstGeom prst="roundRect">
                <a:avLst>
                  <a:gd name="adj" fmla="val 11718"/>
                </a:avLst>
              </a:prstGeom>
              <a:gradFill rotWithShape="0">
                <a:gsLst>
                  <a:gs pos="0">
                    <a:srgbClr val="ECECEC"/>
                  </a:gs>
                  <a:gs pos="65001">
                    <a:srgbClr val="CECECE"/>
                  </a:gs>
                  <a:gs pos="100000">
                    <a:srgbClr val="BABABA"/>
                  </a:gs>
                </a:gsLst>
                <a:lin ang="5400000" scaled="1"/>
              </a:gradFill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19999" dir="5400000" algn="ctr" rotWithShape="0">
                  <a:schemeClr val="bg2">
                    <a:alpha val="37999"/>
                  </a:schemeClr>
                </a:outerShdw>
              </a:effectLst>
            </p:spPr>
            <p:txBody>
              <a:bodyPr lIns="0" tIns="0" rIns="0" bIns="0"/>
              <a:lstStyle>
                <a:lvl1pPr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1pPr>
                <a:lvl2pPr marL="742950" indent="-28575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2pPr>
                <a:lvl3pPr marL="11430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3pPr>
                <a:lvl4pPr marL="16002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4pPr>
                <a:lvl5pPr marL="20574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 sz="4078"/>
              </a:p>
            </p:txBody>
          </p:sp>
          <p:sp>
            <p:nvSpPr>
              <p:cNvPr id="43" name="Rectangle 32"/>
              <p:cNvSpPr>
                <a:spLocks/>
              </p:cNvSpPr>
              <p:nvPr/>
            </p:nvSpPr>
            <p:spPr bwMode="auto">
              <a:xfrm>
                <a:off x="13" y="11"/>
                <a:ext cx="2272" cy="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6789" tIns="26789" rIns="26789" bIns="26789" anchor="ctr"/>
              <a:lstStyle>
                <a:lvl1pPr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1pPr>
                <a:lvl2pPr marL="742950" indent="-28575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2pPr>
                <a:lvl3pPr marL="11430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3pPr>
                <a:lvl4pPr marL="16002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4pPr>
                <a:lvl5pPr marL="2057400" indent="-228600" algn="ctr"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8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defRPr>
                </a:lvl9pPr>
              </a:lstStyle>
              <a:p>
                <a:pPr eaLnBrk="1" hangingPunct="1"/>
                <a:r>
                  <a:rPr lang="en-US" altLang="en-US" sz="1687" dirty="0" err="1" smtClean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rPr>
                  <a:t>Ambtenaar</a:t>
                </a:r>
                <a:endParaRPr lang="en-US" altLang="en-US" sz="1687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endParaRPr>
              </a:p>
            </p:txBody>
          </p:sp>
        </p:grpSp>
        <p:pic>
          <p:nvPicPr>
            <p:cNvPr id="37" name="Picture 34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283" y="78153"/>
              <a:ext cx="2273722" cy="1889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8" name="Picture 35"/>
            <p:cNvPicPr>
              <a:picLocks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69" r="19217"/>
            <a:stretch>
              <a:fillRect/>
            </a:stretch>
          </p:blipFill>
          <p:spPr bwMode="auto">
            <a:xfrm>
              <a:off x="2603005" y="1182600"/>
              <a:ext cx="869528" cy="785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9" name="Picture 36"/>
            <p:cNvPicPr>
              <a:picLocks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70"/>
            <a:stretch>
              <a:fillRect/>
            </a:stretch>
          </p:blipFill>
          <p:spPr bwMode="auto">
            <a:xfrm>
              <a:off x="3462488" y="1028490"/>
              <a:ext cx="939491" cy="957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40" name="Picture 37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8571" y="40184"/>
              <a:ext cx="1577206" cy="988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41" name="Picture 38"/>
            <p:cNvPicPr>
              <a:picLocks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87" r="13367"/>
            <a:stretch>
              <a:fillRect/>
            </a:stretch>
          </p:blipFill>
          <p:spPr bwMode="auto">
            <a:xfrm>
              <a:off x="1837284" y="91554"/>
              <a:ext cx="767953" cy="799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  <p:grpSp>
        <p:nvGrpSpPr>
          <p:cNvPr id="44" name="Groep 43"/>
          <p:cNvGrpSpPr/>
          <p:nvPr/>
        </p:nvGrpSpPr>
        <p:grpSpPr>
          <a:xfrm>
            <a:off x="7486715" y="4469817"/>
            <a:ext cx="1406195" cy="1677754"/>
            <a:chOff x="6724055" y="2589609"/>
            <a:chExt cx="1964531" cy="1178719"/>
          </a:xfrm>
        </p:grpSpPr>
        <p:sp>
          <p:nvSpPr>
            <p:cNvPr id="45" name="Rectangle 41"/>
            <p:cNvSpPr>
              <a:spLocks/>
            </p:cNvSpPr>
            <p:nvPr/>
          </p:nvSpPr>
          <p:spPr bwMode="auto">
            <a:xfrm>
              <a:off x="6866930" y="2696765"/>
              <a:ext cx="1678781" cy="785813"/>
            </a:xfrm>
            <a:prstGeom prst="rect">
              <a:avLst/>
            </a:prstGeom>
            <a:solidFill>
              <a:srgbClr val="FFCC66">
                <a:alpha val="2078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80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defRPr>
              </a:lvl1pPr>
              <a:lvl2pPr marL="742950" indent="-285750" algn="ctr">
                <a:defRPr sz="580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defRPr>
              </a:lvl2pPr>
              <a:lvl3pPr marL="1143000" indent="-228600" algn="ctr">
                <a:defRPr sz="580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defRPr>
              </a:lvl3pPr>
              <a:lvl4pPr marL="1600200" indent="-228600" algn="ctr">
                <a:defRPr sz="580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defRPr>
              </a:lvl4pPr>
              <a:lvl5pPr marL="2057400" indent="-228600" algn="ctr">
                <a:defRPr sz="580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defRPr>
              </a:lvl9pPr>
            </a:lstStyle>
            <a:p>
              <a:pPr algn="l" eaLnBrk="1" hangingPunct="1"/>
              <a:r>
                <a:rPr lang="en-US" altLang="en-US" sz="984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rPr>
                <a:t>Plus:</a:t>
              </a:r>
            </a:p>
            <a:p>
              <a:pPr algn="l" eaLnBrk="1" hangingPunct="1">
                <a:buClr>
                  <a:srgbClr val="000000"/>
                </a:buClr>
                <a:buSzPct val="125000"/>
                <a:buFont typeface="Arial" charset="0"/>
                <a:buChar char="•"/>
              </a:pPr>
              <a:r>
                <a:rPr lang="en-US" altLang="en-US" sz="984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rPr>
                <a:t>Device ID</a:t>
              </a:r>
            </a:p>
            <a:p>
              <a:pPr algn="l" eaLnBrk="1" hangingPunct="1">
                <a:buClr>
                  <a:srgbClr val="000000"/>
                </a:buClr>
                <a:buSzPct val="125000"/>
                <a:buFont typeface="Arial" charset="0"/>
                <a:buChar char="•"/>
              </a:pPr>
              <a:r>
                <a:rPr lang="en-US" altLang="en-US" sz="984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rPr>
                <a:t>Organisation</a:t>
              </a:r>
              <a:r>
                <a:rPr lang="en-US" altLang="en-US" sz="984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rPr>
                <a:t> ID</a:t>
              </a:r>
            </a:p>
            <a:p>
              <a:pPr algn="l" eaLnBrk="1" hangingPunct="1">
                <a:buClr>
                  <a:srgbClr val="000000"/>
                </a:buClr>
                <a:buSzPct val="125000"/>
                <a:buFont typeface="Arial" charset="0"/>
                <a:buChar char="•"/>
              </a:pPr>
              <a:r>
                <a:rPr lang="en-US" altLang="en-US" sz="984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rPr>
                <a:t>Software Authentication</a:t>
              </a:r>
            </a:p>
            <a:p>
              <a:pPr algn="l" eaLnBrk="1" hangingPunct="1">
                <a:buClr>
                  <a:srgbClr val="000000"/>
                </a:buClr>
                <a:buSzPct val="125000"/>
                <a:buFont typeface="Arial" charset="0"/>
                <a:buChar char="•"/>
              </a:pPr>
              <a:r>
                <a:rPr lang="en-US" altLang="en-US" sz="984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rPr>
                <a:t>Data Authentication</a:t>
              </a:r>
            </a:p>
          </p:txBody>
        </p:sp>
        <p:pic>
          <p:nvPicPr>
            <p:cNvPr id="46" name="Picture 42"/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4055" y="2589609"/>
              <a:ext cx="1964531" cy="117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155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0F730A43-306E-1D49-BF8F-622C6B1CFCC2}"/>
              </a:ext>
            </a:extLst>
          </p:cNvPr>
          <p:cNvSpPr/>
          <p:nvPr/>
        </p:nvSpPr>
        <p:spPr>
          <a:xfrm>
            <a:off x="2000251" y="0"/>
            <a:ext cx="51435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64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4A608DD3-6279-FF40-8A82-559C370965B4}"/>
              </a:ext>
            </a:extLst>
          </p:cNvPr>
          <p:cNvSpPr/>
          <p:nvPr/>
        </p:nvSpPr>
        <p:spPr>
          <a:xfrm>
            <a:off x="2114469" y="89623"/>
            <a:ext cx="4970009" cy="66947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64" dirty="0">
              <a:solidFill>
                <a:schemeClr val="tx1"/>
              </a:solidFill>
            </a:endParaRPr>
          </a:p>
        </p:txBody>
      </p:sp>
      <p:grpSp>
        <p:nvGrpSpPr>
          <p:cNvPr id="85" name="Group 72">
            <a:extLst>
              <a:ext uri="{FF2B5EF4-FFF2-40B4-BE49-F238E27FC236}">
                <a16:creationId xmlns:a16="http://schemas.microsoft.com/office/drawing/2014/main" id="{B476D47A-5BE5-664C-8159-76F0A07CF4FF}"/>
              </a:ext>
            </a:extLst>
          </p:cNvPr>
          <p:cNvGrpSpPr/>
          <p:nvPr/>
        </p:nvGrpSpPr>
        <p:grpSpPr>
          <a:xfrm>
            <a:off x="3032714" y="975654"/>
            <a:ext cx="2857585" cy="1878451"/>
            <a:chOff x="4235078" y="2365628"/>
            <a:chExt cx="3721844" cy="4240918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AAF06165-6BE6-B64C-9F0E-DB962D87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078" y="2365628"/>
              <a:ext cx="3721844" cy="4240918"/>
            </a:xfrm>
            <a:custGeom>
              <a:avLst/>
              <a:gdLst>
                <a:gd name="T0" fmla="*/ 2679 w 12301"/>
                <a:gd name="T1" fmla="*/ 2298 h 14020"/>
                <a:gd name="T2" fmla="*/ 3057 w 12301"/>
                <a:gd name="T3" fmla="*/ 2609 h 14020"/>
                <a:gd name="T4" fmla="*/ 5480 w 12301"/>
                <a:gd name="T5" fmla="*/ 2999 h 14020"/>
                <a:gd name="T6" fmla="*/ 6785 w 12301"/>
                <a:gd name="T7" fmla="*/ 6438 h 14020"/>
                <a:gd name="T8" fmla="*/ 5954 w 12301"/>
                <a:gd name="T9" fmla="*/ 5032 h 14020"/>
                <a:gd name="T10" fmla="*/ 5622 w 12301"/>
                <a:gd name="T11" fmla="*/ 6030 h 14020"/>
                <a:gd name="T12" fmla="*/ 4159 w 12301"/>
                <a:gd name="T13" fmla="*/ 3518 h 14020"/>
                <a:gd name="T14" fmla="*/ 4327 w 12301"/>
                <a:gd name="T15" fmla="*/ 3943 h 14020"/>
                <a:gd name="T16" fmla="*/ 5705 w 12301"/>
                <a:gd name="T17" fmla="*/ 6440 h 14020"/>
                <a:gd name="T18" fmla="*/ 6320 w 12301"/>
                <a:gd name="T19" fmla="*/ 8142 h 14020"/>
                <a:gd name="T20" fmla="*/ 3574 w 12301"/>
                <a:gd name="T21" fmla="*/ 5278 h 14020"/>
                <a:gd name="T22" fmla="*/ 1578 w 12301"/>
                <a:gd name="T23" fmla="*/ 3579 h 14020"/>
                <a:gd name="T24" fmla="*/ 2101 w 12301"/>
                <a:gd name="T25" fmla="*/ 4549 h 14020"/>
                <a:gd name="T26" fmla="*/ 35 w 12301"/>
                <a:gd name="T27" fmla="*/ 3982 h 14020"/>
                <a:gd name="T28" fmla="*/ 2950 w 12301"/>
                <a:gd name="T29" fmla="*/ 5371 h 14020"/>
                <a:gd name="T30" fmla="*/ 735 w 12301"/>
                <a:gd name="T31" fmla="*/ 5852 h 14020"/>
                <a:gd name="T32" fmla="*/ 2361 w 12301"/>
                <a:gd name="T33" fmla="*/ 5801 h 14020"/>
                <a:gd name="T34" fmla="*/ 4567 w 12301"/>
                <a:gd name="T35" fmla="*/ 6416 h 14020"/>
                <a:gd name="T36" fmla="*/ 5771 w 12301"/>
                <a:gd name="T37" fmla="*/ 10748 h 14020"/>
                <a:gd name="T38" fmla="*/ 3707 w 12301"/>
                <a:gd name="T39" fmla="*/ 12241 h 14020"/>
                <a:gd name="T40" fmla="*/ 1130 w 12301"/>
                <a:gd name="T41" fmla="*/ 12947 h 14020"/>
                <a:gd name="T42" fmla="*/ 4097 w 12301"/>
                <a:gd name="T43" fmla="*/ 12689 h 14020"/>
                <a:gd name="T44" fmla="*/ 5564 w 12301"/>
                <a:gd name="T45" fmla="*/ 12399 h 14020"/>
                <a:gd name="T46" fmla="*/ 4514 w 12301"/>
                <a:gd name="T47" fmla="*/ 13307 h 14020"/>
                <a:gd name="T48" fmla="*/ 3910 w 12301"/>
                <a:gd name="T49" fmla="*/ 13421 h 14020"/>
                <a:gd name="T50" fmla="*/ 5615 w 12301"/>
                <a:gd name="T51" fmla="*/ 13530 h 14020"/>
                <a:gd name="T52" fmla="*/ 6379 w 12301"/>
                <a:gd name="T53" fmla="*/ 12382 h 14020"/>
                <a:gd name="T54" fmla="*/ 6948 w 12301"/>
                <a:gd name="T55" fmla="*/ 13561 h 14020"/>
                <a:gd name="T56" fmla="*/ 7279 w 12301"/>
                <a:gd name="T57" fmla="*/ 13552 h 14020"/>
                <a:gd name="T58" fmla="*/ 6925 w 12301"/>
                <a:gd name="T59" fmla="*/ 12675 h 14020"/>
                <a:gd name="T60" fmla="*/ 8707 w 12301"/>
                <a:gd name="T61" fmla="*/ 12895 h 14020"/>
                <a:gd name="T62" fmla="*/ 10195 w 12301"/>
                <a:gd name="T63" fmla="*/ 13372 h 14020"/>
                <a:gd name="T64" fmla="*/ 8654 w 12301"/>
                <a:gd name="T65" fmla="*/ 12497 h 14020"/>
                <a:gd name="T66" fmla="*/ 9682 w 12301"/>
                <a:gd name="T67" fmla="*/ 11748 h 14020"/>
                <a:gd name="T68" fmla="*/ 11464 w 12301"/>
                <a:gd name="T69" fmla="*/ 12528 h 14020"/>
                <a:gd name="T70" fmla="*/ 11424 w 12301"/>
                <a:gd name="T71" fmla="*/ 12234 h 14020"/>
                <a:gd name="T72" fmla="*/ 9504 w 12301"/>
                <a:gd name="T73" fmla="*/ 11428 h 14020"/>
                <a:gd name="T74" fmla="*/ 7577 w 12301"/>
                <a:gd name="T75" fmla="*/ 11624 h 14020"/>
                <a:gd name="T76" fmla="*/ 7550 w 12301"/>
                <a:gd name="T77" fmla="*/ 8421 h 14020"/>
                <a:gd name="T78" fmla="*/ 9034 w 12301"/>
                <a:gd name="T79" fmla="*/ 5856 h 14020"/>
                <a:gd name="T80" fmla="*/ 10685 w 12301"/>
                <a:gd name="T81" fmla="*/ 6127 h 14020"/>
                <a:gd name="T82" fmla="*/ 10712 w 12301"/>
                <a:gd name="T83" fmla="*/ 5897 h 14020"/>
                <a:gd name="T84" fmla="*/ 12211 w 12301"/>
                <a:gd name="T85" fmla="*/ 4875 h 14020"/>
                <a:gd name="T86" fmla="*/ 10243 w 12301"/>
                <a:gd name="T87" fmla="*/ 5387 h 14020"/>
                <a:gd name="T88" fmla="*/ 9008 w 12301"/>
                <a:gd name="T89" fmla="*/ 4623 h 14020"/>
                <a:gd name="T90" fmla="*/ 11197 w 12301"/>
                <a:gd name="T91" fmla="*/ 4206 h 14020"/>
                <a:gd name="T92" fmla="*/ 10282 w 12301"/>
                <a:gd name="T93" fmla="*/ 4158 h 14020"/>
                <a:gd name="T94" fmla="*/ 10574 w 12301"/>
                <a:gd name="T95" fmla="*/ 3218 h 14020"/>
                <a:gd name="T96" fmla="*/ 8676 w 12301"/>
                <a:gd name="T97" fmla="*/ 4174 h 14020"/>
                <a:gd name="T98" fmla="*/ 8290 w 12301"/>
                <a:gd name="T99" fmla="*/ 3086 h 14020"/>
                <a:gd name="T100" fmla="*/ 9347 w 12301"/>
                <a:gd name="T101" fmla="*/ 1646 h 14020"/>
                <a:gd name="T102" fmla="*/ 9158 w 12301"/>
                <a:gd name="T103" fmla="*/ 1912 h 14020"/>
                <a:gd name="T104" fmla="*/ 8333 w 12301"/>
                <a:gd name="T105" fmla="*/ 2179 h 14020"/>
                <a:gd name="T106" fmla="*/ 8180 w 12301"/>
                <a:gd name="T107" fmla="*/ 2206 h 14020"/>
                <a:gd name="T108" fmla="*/ 8165 w 12301"/>
                <a:gd name="T109" fmla="*/ 5359 h 14020"/>
                <a:gd name="T110" fmla="*/ 7214 w 12301"/>
                <a:gd name="T111" fmla="*/ 7712 h 14020"/>
                <a:gd name="T112" fmla="*/ 6644 w 12301"/>
                <a:gd name="T113" fmla="*/ 4122 h 14020"/>
                <a:gd name="T114" fmla="*/ 7049 w 12301"/>
                <a:gd name="T115" fmla="*/ 1177 h 14020"/>
                <a:gd name="T116" fmla="*/ 6850 w 12301"/>
                <a:gd name="T117" fmla="*/ 1531 h 14020"/>
                <a:gd name="T118" fmla="*/ 5602 w 12301"/>
                <a:gd name="T119" fmla="*/ 2636 h 14020"/>
                <a:gd name="T120" fmla="*/ 5315 w 12301"/>
                <a:gd name="T121" fmla="*/ 426 h 14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301" h="14020">
                  <a:moveTo>
                    <a:pt x="5110" y="2244"/>
                  </a:moveTo>
                  <a:lnTo>
                    <a:pt x="5078" y="2229"/>
                  </a:lnTo>
                  <a:lnTo>
                    <a:pt x="5011" y="2210"/>
                  </a:lnTo>
                  <a:lnTo>
                    <a:pt x="4908" y="2190"/>
                  </a:lnTo>
                  <a:lnTo>
                    <a:pt x="4763" y="2189"/>
                  </a:lnTo>
                  <a:lnTo>
                    <a:pt x="4602" y="2207"/>
                  </a:lnTo>
                  <a:lnTo>
                    <a:pt x="4326" y="2260"/>
                  </a:lnTo>
                  <a:lnTo>
                    <a:pt x="3979" y="2334"/>
                  </a:lnTo>
                  <a:lnTo>
                    <a:pt x="3707" y="2385"/>
                  </a:lnTo>
                  <a:lnTo>
                    <a:pt x="3552" y="2408"/>
                  </a:lnTo>
                  <a:lnTo>
                    <a:pt x="3552" y="2408"/>
                  </a:lnTo>
                  <a:lnTo>
                    <a:pt x="3459" y="2421"/>
                  </a:lnTo>
                  <a:lnTo>
                    <a:pt x="3288" y="2433"/>
                  </a:lnTo>
                  <a:lnTo>
                    <a:pt x="3134" y="2428"/>
                  </a:lnTo>
                  <a:lnTo>
                    <a:pt x="2998" y="2410"/>
                  </a:lnTo>
                  <a:lnTo>
                    <a:pt x="2876" y="2381"/>
                  </a:lnTo>
                  <a:lnTo>
                    <a:pt x="2771" y="2343"/>
                  </a:lnTo>
                  <a:lnTo>
                    <a:pt x="2679" y="2298"/>
                  </a:lnTo>
                  <a:lnTo>
                    <a:pt x="2601" y="2249"/>
                  </a:lnTo>
                  <a:lnTo>
                    <a:pt x="2535" y="2196"/>
                  </a:lnTo>
                  <a:lnTo>
                    <a:pt x="2480" y="2143"/>
                  </a:lnTo>
                  <a:lnTo>
                    <a:pt x="2417" y="2065"/>
                  </a:lnTo>
                  <a:lnTo>
                    <a:pt x="2350" y="1943"/>
                  </a:lnTo>
                  <a:lnTo>
                    <a:pt x="2343" y="1922"/>
                  </a:lnTo>
                  <a:lnTo>
                    <a:pt x="2343" y="1922"/>
                  </a:lnTo>
                  <a:lnTo>
                    <a:pt x="2356" y="1971"/>
                  </a:lnTo>
                  <a:lnTo>
                    <a:pt x="2388" y="2061"/>
                  </a:lnTo>
                  <a:lnTo>
                    <a:pt x="2426" y="2144"/>
                  </a:lnTo>
                  <a:lnTo>
                    <a:pt x="2468" y="2218"/>
                  </a:lnTo>
                  <a:lnTo>
                    <a:pt x="2514" y="2285"/>
                  </a:lnTo>
                  <a:lnTo>
                    <a:pt x="2565" y="2346"/>
                  </a:lnTo>
                  <a:lnTo>
                    <a:pt x="2620" y="2399"/>
                  </a:lnTo>
                  <a:lnTo>
                    <a:pt x="2679" y="2447"/>
                  </a:lnTo>
                  <a:lnTo>
                    <a:pt x="2773" y="2507"/>
                  </a:lnTo>
                  <a:lnTo>
                    <a:pt x="2909" y="2568"/>
                  </a:lnTo>
                  <a:lnTo>
                    <a:pt x="3057" y="2609"/>
                  </a:lnTo>
                  <a:lnTo>
                    <a:pt x="3211" y="2632"/>
                  </a:lnTo>
                  <a:lnTo>
                    <a:pt x="3371" y="2642"/>
                  </a:lnTo>
                  <a:lnTo>
                    <a:pt x="3534" y="2639"/>
                  </a:lnTo>
                  <a:lnTo>
                    <a:pt x="3780" y="2617"/>
                  </a:lnTo>
                  <a:lnTo>
                    <a:pt x="4252" y="2540"/>
                  </a:lnTo>
                  <a:lnTo>
                    <a:pt x="4514" y="2495"/>
                  </a:lnTo>
                  <a:lnTo>
                    <a:pt x="4514" y="2495"/>
                  </a:lnTo>
                  <a:lnTo>
                    <a:pt x="4571" y="2487"/>
                  </a:lnTo>
                  <a:lnTo>
                    <a:pt x="4680" y="2479"/>
                  </a:lnTo>
                  <a:lnTo>
                    <a:pt x="4782" y="2478"/>
                  </a:lnTo>
                  <a:lnTo>
                    <a:pt x="4880" y="2486"/>
                  </a:lnTo>
                  <a:lnTo>
                    <a:pt x="5016" y="2505"/>
                  </a:lnTo>
                  <a:lnTo>
                    <a:pt x="5174" y="2548"/>
                  </a:lnTo>
                  <a:lnTo>
                    <a:pt x="5243" y="2574"/>
                  </a:lnTo>
                  <a:lnTo>
                    <a:pt x="5243" y="2574"/>
                  </a:lnTo>
                  <a:lnTo>
                    <a:pt x="5278" y="2647"/>
                  </a:lnTo>
                  <a:lnTo>
                    <a:pt x="5354" y="2789"/>
                  </a:lnTo>
                  <a:lnTo>
                    <a:pt x="5480" y="2999"/>
                  </a:lnTo>
                  <a:lnTo>
                    <a:pt x="5760" y="3410"/>
                  </a:lnTo>
                  <a:lnTo>
                    <a:pt x="6053" y="3824"/>
                  </a:lnTo>
                  <a:lnTo>
                    <a:pt x="6239" y="4109"/>
                  </a:lnTo>
                  <a:lnTo>
                    <a:pt x="6368" y="4329"/>
                  </a:lnTo>
                  <a:lnTo>
                    <a:pt x="6447" y="4482"/>
                  </a:lnTo>
                  <a:lnTo>
                    <a:pt x="6518" y="4638"/>
                  </a:lnTo>
                  <a:lnTo>
                    <a:pt x="6581" y="4800"/>
                  </a:lnTo>
                  <a:lnTo>
                    <a:pt x="6610" y="4883"/>
                  </a:lnTo>
                  <a:lnTo>
                    <a:pt x="6610" y="4883"/>
                  </a:lnTo>
                  <a:lnTo>
                    <a:pt x="6641" y="4984"/>
                  </a:lnTo>
                  <a:lnTo>
                    <a:pt x="6694" y="5186"/>
                  </a:lnTo>
                  <a:lnTo>
                    <a:pt x="6736" y="5387"/>
                  </a:lnTo>
                  <a:lnTo>
                    <a:pt x="6765" y="5585"/>
                  </a:lnTo>
                  <a:lnTo>
                    <a:pt x="6785" y="5782"/>
                  </a:lnTo>
                  <a:lnTo>
                    <a:pt x="6795" y="5975"/>
                  </a:lnTo>
                  <a:lnTo>
                    <a:pt x="6797" y="6163"/>
                  </a:lnTo>
                  <a:lnTo>
                    <a:pt x="6790" y="6348"/>
                  </a:lnTo>
                  <a:lnTo>
                    <a:pt x="6785" y="6438"/>
                  </a:lnTo>
                  <a:lnTo>
                    <a:pt x="6785" y="6438"/>
                  </a:lnTo>
                  <a:lnTo>
                    <a:pt x="6710" y="6435"/>
                  </a:lnTo>
                  <a:lnTo>
                    <a:pt x="6511" y="6413"/>
                  </a:lnTo>
                  <a:lnTo>
                    <a:pt x="6334" y="6378"/>
                  </a:lnTo>
                  <a:lnTo>
                    <a:pt x="6208" y="6343"/>
                  </a:lnTo>
                  <a:lnTo>
                    <a:pt x="6077" y="6298"/>
                  </a:lnTo>
                  <a:lnTo>
                    <a:pt x="5945" y="6240"/>
                  </a:lnTo>
                  <a:lnTo>
                    <a:pt x="5879" y="6206"/>
                  </a:lnTo>
                  <a:lnTo>
                    <a:pt x="5879" y="6206"/>
                  </a:lnTo>
                  <a:lnTo>
                    <a:pt x="5901" y="6158"/>
                  </a:lnTo>
                  <a:lnTo>
                    <a:pt x="5952" y="6023"/>
                  </a:lnTo>
                  <a:lnTo>
                    <a:pt x="5998" y="5844"/>
                  </a:lnTo>
                  <a:lnTo>
                    <a:pt x="6020" y="5685"/>
                  </a:lnTo>
                  <a:lnTo>
                    <a:pt x="6028" y="5568"/>
                  </a:lnTo>
                  <a:lnTo>
                    <a:pt x="6027" y="5444"/>
                  </a:lnTo>
                  <a:lnTo>
                    <a:pt x="6015" y="5313"/>
                  </a:lnTo>
                  <a:lnTo>
                    <a:pt x="5992" y="5174"/>
                  </a:lnTo>
                  <a:lnTo>
                    <a:pt x="5954" y="5032"/>
                  </a:lnTo>
                  <a:lnTo>
                    <a:pt x="5902" y="4883"/>
                  </a:lnTo>
                  <a:lnTo>
                    <a:pt x="5832" y="4730"/>
                  </a:lnTo>
                  <a:lnTo>
                    <a:pt x="5744" y="4573"/>
                  </a:lnTo>
                  <a:lnTo>
                    <a:pt x="5635" y="4412"/>
                  </a:lnTo>
                  <a:lnTo>
                    <a:pt x="5573" y="4332"/>
                  </a:lnTo>
                  <a:lnTo>
                    <a:pt x="5573" y="4332"/>
                  </a:lnTo>
                  <a:lnTo>
                    <a:pt x="5589" y="4359"/>
                  </a:lnTo>
                  <a:lnTo>
                    <a:pt x="5681" y="4558"/>
                  </a:lnTo>
                  <a:lnTo>
                    <a:pt x="5748" y="4757"/>
                  </a:lnTo>
                  <a:lnTo>
                    <a:pt x="5791" y="4936"/>
                  </a:lnTo>
                  <a:lnTo>
                    <a:pt x="5812" y="5065"/>
                  </a:lnTo>
                  <a:lnTo>
                    <a:pt x="5823" y="5203"/>
                  </a:lnTo>
                  <a:lnTo>
                    <a:pt x="5823" y="5345"/>
                  </a:lnTo>
                  <a:lnTo>
                    <a:pt x="5809" y="5494"/>
                  </a:lnTo>
                  <a:lnTo>
                    <a:pt x="5780" y="5646"/>
                  </a:lnTo>
                  <a:lnTo>
                    <a:pt x="5732" y="5799"/>
                  </a:lnTo>
                  <a:lnTo>
                    <a:pt x="5665" y="5953"/>
                  </a:lnTo>
                  <a:lnTo>
                    <a:pt x="5622" y="6030"/>
                  </a:lnTo>
                  <a:lnTo>
                    <a:pt x="5622" y="6030"/>
                  </a:lnTo>
                  <a:lnTo>
                    <a:pt x="5569" y="5984"/>
                  </a:lnTo>
                  <a:lnTo>
                    <a:pt x="5471" y="5882"/>
                  </a:lnTo>
                  <a:lnTo>
                    <a:pt x="5379" y="5766"/>
                  </a:lnTo>
                  <a:lnTo>
                    <a:pt x="5296" y="5634"/>
                  </a:lnTo>
                  <a:lnTo>
                    <a:pt x="5259" y="5563"/>
                  </a:lnTo>
                  <a:lnTo>
                    <a:pt x="5259" y="5563"/>
                  </a:lnTo>
                  <a:lnTo>
                    <a:pt x="5217" y="5472"/>
                  </a:lnTo>
                  <a:lnTo>
                    <a:pt x="5138" y="5288"/>
                  </a:lnTo>
                  <a:lnTo>
                    <a:pt x="5027" y="5004"/>
                  </a:lnTo>
                  <a:lnTo>
                    <a:pt x="4887" y="4625"/>
                  </a:lnTo>
                  <a:lnTo>
                    <a:pt x="4776" y="4349"/>
                  </a:lnTo>
                  <a:lnTo>
                    <a:pt x="4696" y="4175"/>
                  </a:lnTo>
                  <a:lnTo>
                    <a:pt x="4606" y="4009"/>
                  </a:lnTo>
                  <a:lnTo>
                    <a:pt x="4506" y="3856"/>
                  </a:lnTo>
                  <a:lnTo>
                    <a:pt x="4395" y="3717"/>
                  </a:lnTo>
                  <a:lnTo>
                    <a:pt x="4267" y="3595"/>
                  </a:lnTo>
                  <a:lnTo>
                    <a:pt x="4159" y="3518"/>
                  </a:lnTo>
                  <a:lnTo>
                    <a:pt x="4082" y="3471"/>
                  </a:lnTo>
                  <a:lnTo>
                    <a:pt x="4000" y="3430"/>
                  </a:lnTo>
                  <a:lnTo>
                    <a:pt x="3913" y="3395"/>
                  </a:lnTo>
                  <a:lnTo>
                    <a:pt x="3819" y="3366"/>
                  </a:lnTo>
                  <a:lnTo>
                    <a:pt x="3721" y="3343"/>
                  </a:lnTo>
                  <a:lnTo>
                    <a:pt x="3615" y="3327"/>
                  </a:lnTo>
                  <a:lnTo>
                    <a:pt x="3503" y="3318"/>
                  </a:lnTo>
                  <a:lnTo>
                    <a:pt x="3445" y="3316"/>
                  </a:lnTo>
                  <a:lnTo>
                    <a:pt x="3445" y="3316"/>
                  </a:lnTo>
                  <a:lnTo>
                    <a:pt x="3466" y="3318"/>
                  </a:lnTo>
                  <a:lnTo>
                    <a:pt x="3613" y="3357"/>
                  </a:lnTo>
                  <a:lnTo>
                    <a:pt x="3755" y="3417"/>
                  </a:lnTo>
                  <a:lnTo>
                    <a:pt x="3878" y="3489"/>
                  </a:lnTo>
                  <a:lnTo>
                    <a:pt x="3966" y="3551"/>
                  </a:lnTo>
                  <a:lnTo>
                    <a:pt x="4055" y="3627"/>
                  </a:lnTo>
                  <a:lnTo>
                    <a:pt x="4146" y="3716"/>
                  </a:lnTo>
                  <a:lnTo>
                    <a:pt x="4238" y="3821"/>
                  </a:lnTo>
                  <a:lnTo>
                    <a:pt x="4327" y="3943"/>
                  </a:lnTo>
                  <a:lnTo>
                    <a:pt x="4414" y="4083"/>
                  </a:lnTo>
                  <a:lnTo>
                    <a:pt x="4497" y="4244"/>
                  </a:lnTo>
                  <a:lnTo>
                    <a:pt x="4536" y="4332"/>
                  </a:lnTo>
                  <a:lnTo>
                    <a:pt x="4536" y="4332"/>
                  </a:lnTo>
                  <a:lnTo>
                    <a:pt x="4572" y="4420"/>
                  </a:lnTo>
                  <a:lnTo>
                    <a:pt x="4639" y="4603"/>
                  </a:lnTo>
                  <a:lnTo>
                    <a:pt x="4727" y="4884"/>
                  </a:lnTo>
                  <a:lnTo>
                    <a:pt x="4812" y="5166"/>
                  </a:lnTo>
                  <a:lnTo>
                    <a:pt x="4876" y="5353"/>
                  </a:lnTo>
                  <a:lnTo>
                    <a:pt x="4947" y="5537"/>
                  </a:lnTo>
                  <a:lnTo>
                    <a:pt x="5030" y="5716"/>
                  </a:lnTo>
                  <a:lnTo>
                    <a:pt x="5130" y="5888"/>
                  </a:lnTo>
                  <a:lnTo>
                    <a:pt x="5248" y="6052"/>
                  </a:lnTo>
                  <a:lnTo>
                    <a:pt x="5353" y="6167"/>
                  </a:lnTo>
                  <a:lnTo>
                    <a:pt x="5430" y="6240"/>
                  </a:lnTo>
                  <a:lnTo>
                    <a:pt x="5515" y="6311"/>
                  </a:lnTo>
                  <a:lnTo>
                    <a:pt x="5605" y="6377"/>
                  </a:lnTo>
                  <a:lnTo>
                    <a:pt x="5705" y="6440"/>
                  </a:lnTo>
                  <a:lnTo>
                    <a:pt x="5813" y="6500"/>
                  </a:lnTo>
                  <a:lnTo>
                    <a:pt x="5929" y="6556"/>
                  </a:lnTo>
                  <a:lnTo>
                    <a:pt x="6055" y="6608"/>
                  </a:lnTo>
                  <a:lnTo>
                    <a:pt x="6191" y="6654"/>
                  </a:lnTo>
                  <a:lnTo>
                    <a:pt x="6336" y="6697"/>
                  </a:lnTo>
                  <a:lnTo>
                    <a:pt x="6492" y="6733"/>
                  </a:lnTo>
                  <a:lnTo>
                    <a:pt x="6659" y="6766"/>
                  </a:lnTo>
                  <a:lnTo>
                    <a:pt x="6749" y="6780"/>
                  </a:lnTo>
                  <a:lnTo>
                    <a:pt x="6749" y="6780"/>
                  </a:lnTo>
                  <a:lnTo>
                    <a:pt x="6725" y="6930"/>
                  </a:lnTo>
                  <a:lnTo>
                    <a:pt x="6668" y="7212"/>
                  </a:lnTo>
                  <a:lnTo>
                    <a:pt x="6605" y="7463"/>
                  </a:lnTo>
                  <a:lnTo>
                    <a:pt x="6539" y="7683"/>
                  </a:lnTo>
                  <a:lnTo>
                    <a:pt x="6444" y="7949"/>
                  </a:lnTo>
                  <a:lnTo>
                    <a:pt x="6358" y="8147"/>
                  </a:lnTo>
                  <a:lnTo>
                    <a:pt x="6351" y="8166"/>
                  </a:lnTo>
                  <a:lnTo>
                    <a:pt x="6351" y="8166"/>
                  </a:lnTo>
                  <a:lnTo>
                    <a:pt x="6320" y="8142"/>
                  </a:lnTo>
                  <a:lnTo>
                    <a:pt x="6257" y="8085"/>
                  </a:lnTo>
                  <a:lnTo>
                    <a:pt x="6160" y="7982"/>
                  </a:lnTo>
                  <a:lnTo>
                    <a:pt x="6019" y="7801"/>
                  </a:lnTo>
                  <a:lnTo>
                    <a:pt x="5865" y="7582"/>
                  </a:lnTo>
                  <a:lnTo>
                    <a:pt x="5602" y="7191"/>
                  </a:lnTo>
                  <a:lnTo>
                    <a:pt x="5283" y="6723"/>
                  </a:lnTo>
                  <a:lnTo>
                    <a:pt x="5038" y="6381"/>
                  </a:lnTo>
                  <a:lnTo>
                    <a:pt x="4903" y="6199"/>
                  </a:lnTo>
                  <a:lnTo>
                    <a:pt x="4903" y="6199"/>
                  </a:lnTo>
                  <a:lnTo>
                    <a:pt x="4839" y="6118"/>
                  </a:lnTo>
                  <a:lnTo>
                    <a:pt x="4705" y="5967"/>
                  </a:lnTo>
                  <a:lnTo>
                    <a:pt x="4561" y="5833"/>
                  </a:lnTo>
                  <a:lnTo>
                    <a:pt x="4410" y="5711"/>
                  </a:lnTo>
                  <a:lnTo>
                    <a:pt x="4252" y="5602"/>
                  </a:lnTo>
                  <a:lnTo>
                    <a:pt x="4089" y="5505"/>
                  </a:lnTo>
                  <a:lnTo>
                    <a:pt x="3920" y="5419"/>
                  </a:lnTo>
                  <a:lnTo>
                    <a:pt x="3749" y="5343"/>
                  </a:lnTo>
                  <a:lnTo>
                    <a:pt x="3574" y="5278"/>
                  </a:lnTo>
                  <a:lnTo>
                    <a:pt x="3398" y="5220"/>
                  </a:lnTo>
                  <a:lnTo>
                    <a:pt x="3132" y="5148"/>
                  </a:lnTo>
                  <a:lnTo>
                    <a:pt x="2781" y="5074"/>
                  </a:lnTo>
                  <a:lnTo>
                    <a:pt x="2440" y="5021"/>
                  </a:lnTo>
                  <a:lnTo>
                    <a:pt x="2277" y="4999"/>
                  </a:lnTo>
                  <a:lnTo>
                    <a:pt x="2277" y="4999"/>
                  </a:lnTo>
                  <a:lnTo>
                    <a:pt x="2277" y="4932"/>
                  </a:lnTo>
                  <a:lnTo>
                    <a:pt x="2268" y="4802"/>
                  </a:lnTo>
                  <a:lnTo>
                    <a:pt x="2254" y="4680"/>
                  </a:lnTo>
                  <a:lnTo>
                    <a:pt x="2233" y="4565"/>
                  </a:lnTo>
                  <a:lnTo>
                    <a:pt x="2207" y="4456"/>
                  </a:lnTo>
                  <a:lnTo>
                    <a:pt x="2175" y="4354"/>
                  </a:lnTo>
                  <a:lnTo>
                    <a:pt x="2119" y="4211"/>
                  </a:lnTo>
                  <a:lnTo>
                    <a:pt x="2028" y="4043"/>
                  </a:lnTo>
                  <a:lnTo>
                    <a:pt x="1926" y="3897"/>
                  </a:lnTo>
                  <a:lnTo>
                    <a:pt x="1814" y="3772"/>
                  </a:lnTo>
                  <a:lnTo>
                    <a:pt x="1698" y="3667"/>
                  </a:lnTo>
                  <a:lnTo>
                    <a:pt x="1578" y="3579"/>
                  </a:lnTo>
                  <a:lnTo>
                    <a:pt x="1462" y="3506"/>
                  </a:lnTo>
                  <a:lnTo>
                    <a:pt x="1352" y="3450"/>
                  </a:lnTo>
                  <a:lnTo>
                    <a:pt x="1249" y="3406"/>
                  </a:lnTo>
                  <a:lnTo>
                    <a:pt x="1120" y="3361"/>
                  </a:lnTo>
                  <a:lnTo>
                    <a:pt x="1016" y="3335"/>
                  </a:lnTo>
                  <a:lnTo>
                    <a:pt x="1007" y="3334"/>
                  </a:lnTo>
                  <a:lnTo>
                    <a:pt x="1007" y="3334"/>
                  </a:lnTo>
                  <a:lnTo>
                    <a:pt x="1120" y="3387"/>
                  </a:lnTo>
                  <a:lnTo>
                    <a:pt x="1320" y="3498"/>
                  </a:lnTo>
                  <a:lnTo>
                    <a:pt x="1494" y="3614"/>
                  </a:lnTo>
                  <a:lnTo>
                    <a:pt x="1641" y="3733"/>
                  </a:lnTo>
                  <a:lnTo>
                    <a:pt x="1764" y="3855"/>
                  </a:lnTo>
                  <a:lnTo>
                    <a:pt x="1864" y="3975"/>
                  </a:lnTo>
                  <a:lnTo>
                    <a:pt x="1943" y="4097"/>
                  </a:lnTo>
                  <a:lnTo>
                    <a:pt x="2005" y="4216"/>
                  </a:lnTo>
                  <a:lnTo>
                    <a:pt x="2050" y="4332"/>
                  </a:lnTo>
                  <a:lnTo>
                    <a:pt x="2081" y="4444"/>
                  </a:lnTo>
                  <a:lnTo>
                    <a:pt x="2101" y="4549"/>
                  </a:lnTo>
                  <a:lnTo>
                    <a:pt x="2108" y="4649"/>
                  </a:lnTo>
                  <a:lnTo>
                    <a:pt x="2108" y="4783"/>
                  </a:lnTo>
                  <a:lnTo>
                    <a:pt x="2090" y="4924"/>
                  </a:lnTo>
                  <a:lnTo>
                    <a:pt x="2079" y="4975"/>
                  </a:lnTo>
                  <a:lnTo>
                    <a:pt x="2079" y="4975"/>
                  </a:lnTo>
                  <a:lnTo>
                    <a:pt x="2054" y="4972"/>
                  </a:lnTo>
                  <a:lnTo>
                    <a:pt x="2029" y="4968"/>
                  </a:lnTo>
                  <a:lnTo>
                    <a:pt x="2029" y="4968"/>
                  </a:lnTo>
                  <a:lnTo>
                    <a:pt x="1946" y="4956"/>
                  </a:lnTo>
                  <a:lnTo>
                    <a:pt x="1775" y="4919"/>
                  </a:lnTo>
                  <a:lnTo>
                    <a:pt x="1600" y="4867"/>
                  </a:lnTo>
                  <a:lnTo>
                    <a:pt x="1425" y="4801"/>
                  </a:lnTo>
                  <a:lnTo>
                    <a:pt x="1252" y="4726"/>
                  </a:lnTo>
                  <a:lnTo>
                    <a:pt x="1082" y="4643"/>
                  </a:lnTo>
                  <a:lnTo>
                    <a:pt x="834" y="4511"/>
                  </a:lnTo>
                  <a:lnTo>
                    <a:pt x="538" y="4330"/>
                  </a:lnTo>
                  <a:lnTo>
                    <a:pt x="289" y="4166"/>
                  </a:lnTo>
                  <a:lnTo>
                    <a:pt x="35" y="3982"/>
                  </a:lnTo>
                  <a:lnTo>
                    <a:pt x="0" y="3953"/>
                  </a:lnTo>
                  <a:lnTo>
                    <a:pt x="0" y="3953"/>
                  </a:lnTo>
                  <a:lnTo>
                    <a:pt x="98" y="4063"/>
                  </a:lnTo>
                  <a:lnTo>
                    <a:pt x="296" y="4260"/>
                  </a:lnTo>
                  <a:lnTo>
                    <a:pt x="492" y="4431"/>
                  </a:lnTo>
                  <a:lnTo>
                    <a:pt x="688" y="4578"/>
                  </a:lnTo>
                  <a:lnTo>
                    <a:pt x="882" y="4704"/>
                  </a:lnTo>
                  <a:lnTo>
                    <a:pt x="1074" y="4810"/>
                  </a:lnTo>
                  <a:lnTo>
                    <a:pt x="1266" y="4898"/>
                  </a:lnTo>
                  <a:lnTo>
                    <a:pt x="1457" y="4973"/>
                  </a:lnTo>
                  <a:lnTo>
                    <a:pt x="1646" y="5035"/>
                  </a:lnTo>
                  <a:lnTo>
                    <a:pt x="1834" y="5089"/>
                  </a:lnTo>
                  <a:lnTo>
                    <a:pt x="2114" y="5155"/>
                  </a:lnTo>
                  <a:lnTo>
                    <a:pt x="2483" y="5231"/>
                  </a:lnTo>
                  <a:lnTo>
                    <a:pt x="2846" y="5312"/>
                  </a:lnTo>
                  <a:lnTo>
                    <a:pt x="3026" y="5359"/>
                  </a:lnTo>
                  <a:lnTo>
                    <a:pt x="3026" y="5359"/>
                  </a:lnTo>
                  <a:lnTo>
                    <a:pt x="2950" y="5371"/>
                  </a:lnTo>
                  <a:lnTo>
                    <a:pt x="2803" y="5405"/>
                  </a:lnTo>
                  <a:lnTo>
                    <a:pt x="2666" y="5450"/>
                  </a:lnTo>
                  <a:lnTo>
                    <a:pt x="2531" y="5506"/>
                  </a:lnTo>
                  <a:lnTo>
                    <a:pt x="2330" y="5604"/>
                  </a:lnTo>
                  <a:lnTo>
                    <a:pt x="2048" y="5756"/>
                  </a:lnTo>
                  <a:lnTo>
                    <a:pt x="1891" y="5836"/>
                  </a:lnTo>
                  <a:lnTo>
                    <a:pt x="1891" y="5836"/>
                  </a:lnTo>
                  <a:lnTo>
                    <a:pt x="1836" y="5864"/>
                  </a:lnTo>
                  <a:lnTo>
                    <a:pt x="1726" y="5905"/>
                  </a:lnTo>
                  <a:lnTo>
                    <a:pt x="1619" y="5936"/>
                  </a:lnTo>
                  <a:lnTo>
                    <a:pt x="1512" y="5957"/>
                  </a:lnTo>
                  <a:lnTo>
                    <a:pt x="1411" y="5969"/>
                  </a:lnTo>
                  <a:lnTo>
                    <a:pt x="1313" y="5973"/>
                  </a:lnTo>
                  <a:lnTo>
                    <a:pt x="1174" y="5966"/>
                  </a:lnTo>
                  <a:lnTo>
                    <a:pt x="1013" y="5941"/>
                  </a:lnTo>
                  <a:lnTo>
                    <a:pt x="882" y="5908"/>
                  </a:lnTo>
                  <a:lnTo>
                    <a:pt x="751" y="5861"/>
                  </a:lnTo>
                  <a:lnTo>
                    <a:pt x="735" y="5852"/>
                  </a:lnTo>
                  <a:lnTo>
                    <a:pt x="735" y="5852"/>
                  </a:lnTo>
                  <a:lnTo>
                    <a:pt x="766" y="5890"/>
                  </a:lnTo>
                  <a:lnTo>
                    <a:pt x="856" y="5965"/>
                  </a:lnTo>
                  <a:lnTo>
                    <a:pt x="947" y="6015"/>
                  </a:lnTo>
                  <a:lnTo>
                    <a:pt x="1017" y="6046"/>
                  </a:lnTo>
                  <a:lnTo>
                    <a:pt x="1096" y="6071"/>
                  </a:lnTo>
                  <a:lnTo>
                    <a:pt x="1184" y="6089"/>
                  </a:lnTo>
                  <a:lnTo>
                    <a:pt x="1280" y="6101"/>
                  </a:lnTo>
                  <a:lnTo>
                    <a:pt x="1385" y="6103"/>
                  </a:lnTo>
                  <a:lnTo>
                    <a:pt x="1501" y="6097"/>
                  </a:lnTo>
                  <a:lnTo>
                    <a:pt x="1625" y="6079"/>
                  </a:lnTo>
                  <a:lnTo>
                    <a:pt x="1759" y="6049"/>
                  </a:lnTo>
                  <a:lnTo>
                    <a:pt x="1902" y="6005"/>
                  </a:lnTo>
                  <a:lnTo>
                    <a:pt x="2057" y="5947"/>
                  </a:lnTo>
                  <a:lnTo>
                    <a:pt x="2221" y="5873"/>
                  </a:lnTo>
                  <a:lnTo>
                    <a:pt x="2307" y="5829"/>
                  </a:lnTo>
                  <a:lnTo>
                    <a:pt x="2307" y="5829"/>
                  </a:lnTo>
                  <a:lnTo>
                    <a:pt x="2361" y="5801"/>
                  </a:lnTo>
                  <a:lnTo>
                    <a:pt x="2469" y="5754"/>
                  </a:lnTo>
                  <a:lnTo>
                    <a:pt x="2628" y="5694"/>
                  </a:lnTo>
                  <a:lnTo>
                    <a:pt x="2834" y="5639"/>
                  </a:lnTo>
                  <a:lnTo>
                    <a:pt x="3030" y="5610"/>
                  </a:lnTo>
                  <a:lnTo>
                    <a:pt x="3215" y="5599"/>
                  </a:lnTo>
                  <a:lnTo>
                    <a:pt x="3388" y="5604"/>
                  </a:lnTo>
                  <a:lnTo>
                    <a:pt x="3545" y="5623"/>
                  </a:lnTo>
                  <a:lnTo>
                    <a:pt x="3685" y="5650"/>
                  </a:lnTo>
                  <a:lnTo>
                    <a:pt x="3747" y="5665"/>
                  </a:lnTo>
                  <a:lnTo>
                    <a:pt x="3747" y="5665"/>
                  </a:lnTo>
                  <a:lnTo>
                    <a:pt x="3827" y="5715"/>
                  </a:lnTo>
                  <a:lnTo>
                    <a:pt x="3988" y="5829"/>
                  </a:lnTo>
                  <a:lnTo>
                    <a:pt x="4147" y="5962"/>
                  </a:lnTo>
                  <a:lnTo>
                    <a:pt x="4305" y="6114"/>
                  </a:lnTo>
                  <a:lnTo>
                    <a:pt x="4384" y="6199"/>
                  </a:lnTo>
                  <a:lnTo>
                    <a:pt x="4384" y="6199"/>
                  </a:lnTo>
                  <a:lnTo>
                    <a:pt x="4447" y="6271"/>
                  </a:lnTo>
                  <a:lnTo>
                    <a:pt x="4567" y="6416"/>
                  </a:lnTo>
                  <a:lnTo>
                    <a:pt x="4684" y="6566"/>
                  </a:lnTo>
                  <a:lnTo>
                    <a:pt x="4795" y="6722"/>
                  </a:lnTo>
                  <a:lnTo>
                    <a:pt x="4955" y="6962"/>
                  </a:lnTo>
                  <a:lnTo>
                    <a:pt x="5148" y="7296"/>
                  </a:lnTo>
                  <a:lnTo>
                    <a:pt x="5322" y="7642"/>
                  </a:lnTo>
                  <a:lnTo>
                    <a:pt x="5472" y="7995"/>
                  </a:lnTo>
                  <a:lnTo>
                    <a:pt x="5600" y="8352"/>
                  </a:lnTo>
                  <a:lnTo>
                    <a:pt x="5705" y="8710"/>
                  </a:lnTo>
                  <a:lnTo>
                    <a:pt x="5786" y="9065"/>
                  </a:lnTo>
                  <a:lnTo>
                    <a:pt x="5840" y="9415"/>
                  </a:lnTo>
                  <a:lnTo>
                    <a:pt x="5863" y="9670"/>
                  </a:lnTo>
                  <a:lnTo>
                    <a:pt x="5871" y="9836"/>
                  </a:lnTo>
                  <a:lnTo>
                    <a:pt x="5872" y="10000"/>
                  </a:lnTo>
                  <a:lnTo>
                    <a:pt x="5867" y="10159"/>
                  </a:lnTo>
                  <a:lnTo>
                    <a:pt x="5854" y="10315"/>
                  </a:lnTo>
                  <a:lnTo>
                    <a:pt x="5834" y="10464"/>
                  </a:lnTo>
                  <a:lnTo>
                    <a:pt x="5806" y="10609"/>
                  </a:lnTo>
                  <a:lnTo>
                    <a:pt x="5771" y="10748"/>
                  </a:lnTo>
                  <a:lnTo>
                    <a:pt x="5730" y="10881"/>
                  </a:lnTo>
                  <a:lnTo>
                    <a:pt x="5681" y="11007"/>
                  </a:lnTo>
                  <a:lnTo>
                    <a:pt x="5624" y="11126"/>
                  </a:lnTo>
                  <a:lnTo>
                    <a:pt x="5557" y="11237"/>
                  </a:lnTo>
                  <a:lnTo>
                    <a:pt x="5522" y="11291"/>
                  </a:lnTo>
                  <a:lnTo>
                    <a:pt x="5522" y="11291"/>
                  </a:lnTo>
                  <a:lnTo>
                    <a:pt x="5450" y="11392"/>
                  </a:lnTo>
                  <a:lnTo>
                    <a:pt x="5305" y="11573"/>
                  </a:lnTo>
                  <a:lnTo>
                    <a:pt x="5161" y="11727"/>
                  </a:lnTo>
                  <a:lnTo>
                    <a:pt x="5017" y="11858"/>
                  </a:lnTo>
                  <a:lnTo>
                    <a:pt x="4871" y="11966"/>
                  </a:lnTo>
                  <a:lnTo>
                    <a:pt x="4721" y="12054"/>
                  </a:lnTo>
                  <a:lnTo>
                    <a:pt x="4569" y="12123"/>
                  </a:lnTo>
                  <a:lnTo>
                    <a:pt x="4410" y="12173"/>
                  </a:lnTo>
                  <a:lnTo>
                    <a:pt x="4246" y="12210"/>
                  </a:lnTo>
                  <a:lnTo>
                    <a:pt x="4075" y="12232"/>
                  </a:lnTo>
                  <a:lnTo>
                    <a:pt x="3896" y="12241"/>
                  </a:lnTo>
                  <a:lnTo>
                    <a:pt x="3707" y="12241"/>
                  </a:lnTo>
                  <a:lnTo>
                    <a:pt x="3406" y="12225"/>
                  </a:lnTo>
                  <a:lnTo>
                    <a:pt x="2960" y="12181"/>
                  </a:lnTo>
                  <a:lnTo>
                    <a:pt x="2714" y="12155"/>
                  </a:lnTo>
                  <a:lnTo>
                    <a:pt x="2714" y="12155"/>
                  </a:lnTo>
                  <a:lnTo>
                    <a:pt x="2591" y="12143"/>
                  </a:lnTo>
                  <a:lnTo>
                    <a:pt x="2364" y="12141"/>
                  </a:lnTo>
                  <a:lnTo>
                    <a:pt x="2162" y="12158"/>
                  </a:lnTo>
                  <a:lnTo>
                    <a:pt x="1983" y="12194"/>
                  </a:lnTo>
                  <a:lnTo>
                    <a:pt x="1823" y="12245"/>
                  </a:lnTo>
                  <a:lnTo>
                    <a:pt x="1686" y="12307"/>
                  </a:lnTo>
                  <a:lnTo>
                    <a:pt x="1565" y="12378"/>
                  </a:lnTo>
                  <a:lnTo>
                    <a:pt x="1464" y="12456"/>
                  </a:lnTo>
                  <a:lnTo>
                    <a:pt x="1377" y="12537"/>
                  </a:lnTo>
                  <a:lnTo>
                    <a:pt x="1307" y="12619"/>
                  </a:lnTo>
                  <a:lnTo>
                    <a:pt x="1226" y="12736"/>
                  </a:lnTo>
                  <a:lnTo>
                    <a:pt x="1138" y="12917"/>
                  </a:lnTo>
                  <a:lnTo>
                    <a:pt x="1130" y="12947"/>
                  </a:lnTo>
                  <a:lnTo>
                    <a:pt x="1130" y="12947"/>
                  </a:lnTo>
                  <a:lnTo>
                    <a:pt x="1174" y="12898"/>
                  </a:lnTo>
                  <a:lnTo>
                    <a:pt x="1262" y="12810"/>
                  </a:lnTo>
                  <a:lnTo>
                    <a:pt x="1353" y="12731"/>
                  </a:lnTo>
                  <a:lnTo>
                    <a:pt x="1444" y="12661"/>
                  </a:lnTo>
                  <a:lnTo>
                    <a:pt x="1536" y="12600"/>
                  </a:lnTo>
                  <a:lnTo>
                    <a:pt x="1628" y="12547"/>
                  </a:lnTo>
                  <a:lnTo>
                    <a:pt x="1721" y="12501"/>
                  </a:lnTo>
                  <a:lnTo>
                    <a:pt x="1816" y="12462"/>
                  </a:lnTo>
                  <a:lnTo>
                    <a:pt x="1958" y="12418"/>
                  </a:lnTo>
                  <a:lnTo>
                    <a:pt x="2150" y="12382"/>
                  </a:lnTo>
                  <a:lnTo>
                    <a:pt x="2344" y="12368"/>
                  </a:lnTo>
                  <a:lnTo>
                    <a:pt x="2540" y="12373"/>
                  </a:lnTo>
                  <a:lnTo>
                    <a:pt x="2737" y="12392"/>
                  </a:lnTo>
                  <a:lnTo>
                    <a:pt x="2933" y="12425"/>
                  </a:lnTo>
                  <a:lnTo>
                    <a:pt x="3228" y="12490"/>
                  </a:lnTo>
                  <a:lnTo>
                    <a:pt x="3618" y="12587"/>
                  </a:lnTo>
                  <a:lnTo>
                    <a:pt x="3908" y="12653"/>
                  </a:lnTo>
                  <a:lnTo>
                    <a:pt x="4097" y="12689"/>
                  </a:lnTo>
                  <a:lnTo>
                    <a:pt x="4190" y="12702"/>
                  </a:lnTo>
                  <a:lnTo>
                    <a:pt x="4190" y="12702"/>
                  </a:lnTo>
                  <a:lnTo>
                    <a:pt x="4273" y="12711"/>
                  </a:lnTo>
                  <a:lnTo>
                    <a:pt x="4430" y="12720"/>
                  </a:lnTo>
                  <a:lnTo>
                    <a:pt x="4578" y="12715"/>
                  </a:lnTo>
                  <a:lnTo>
                    <a:pt x="4716" y="12699"/>
                  </a:lnTo>
                  <a:lnTo>
                    <a:pt x="4846" y="12675"/>
                  </a:lnTo>
                  <a:lnTo>
                    <a:pt x="4965" y="12642"/>
                  </a:lnTo>
                  <a:lnTo>
                    <a:pt x="5077" y="12605"/>
                  </a:lnTo>
                  <a:lnTo>
                    <a:pt x="5178" y="12561"/>
                  </a:lnTo>
                  <a:lnTo>
                    <a:pt x="5313" y="12490"/>
                  </a:lnTo>
                  <a:lnTo>
                    <a:pt x="5460" y="12391"/>
                  </a:lnTo>
                  <a:lnTo>
                    <a:pt x="5570" y="12300"/>
                  </a:lnTo>
                  <a:lnTo>
                    <a:pt x="5643" y="12228"/>
                  </a:lnTo>
                  <a:lnTo>
                    <a:pt x="5664" y="12204"/>
                  </a:lnTo>
                  <a:lnTo>
                    <a:pt x="5664" y="12204"/>
                  </a:lnTo>
                  <a:lnTo>
                    <a:pt x="5630" y="12256"/>
                  </a:lnTo>
                  <a:lnTo>
                    <a:pt x="5564" y="12399"/>
                  </a:lnTo>
                  <a:lnTo>
                    <a:pt x="5503" y="12566"/>
                  </a:lnTo>
                  <a:lnTo>
                    <a:pt x="5453" y="12731"/>
                  </a:lnTo>
                  <a:lnTo>
                    <a:pt x="5433" y="12801"/>
                  </a:lnTo>
                  <a:lnTo>
                    <a:pt x="5433" y="12801"/>
                  </a:lnTo>
                  <a:lnTo>
                    <a:pt x="5420" y="12863"/>
                  </a:lnTo>
                  <a:lnTo>
                    <a:pt x="5376" y="13017"/>
                  </a:lnTo>
                  <a:lnTo>
                    <a:pt x="5336" y="13101"/>
                  </a:lnTo>
                  <a:lnTo>
                    <a:pt x="5300" y="13156"/>
                  </a:lnTo>
                  <a:lnTo>
                    <a:pt x="5254" y="13208"/>
                  </a:lnTo>
                  <a:lnTo>
                    <a:pt x="5198" y="13254"/>
                  </a:lnTo>
                  <a:lnTo>
                    <a:pt x="5132" y="13294"/>
                  </a:lnTo>
                  <a:lnTo>
                    <a:pt x="5053" y="13326"/>
                  </a:lnTo>
                  <a:lnTo>
                    <a:pt x="4961" y="13346"/>
                  </a:lnTo>
                  <a:lnTo>
                    <a:pt x="4854" y="13354"/>
                  </a:lnTo>
                  <a:lnTo>
                    <a:pt x="4732" y="13348"/>
                  </a:lnTo>
                  <a:lnTo>
                    <a:pt x="4592" y="13326"/>
                  </a:lnTo>
                  <a:lnTo>
                    <a:pt x="4514" y="13307"/>
                  </a:lnTo>
                  <a:lnTo>
                    <a:pt x="4514" y="13307"/>
                  </a:lnTo>
                  <a:lnTo>
                    <a:pt x="4436" y="13288"/>
                  </a:lnTo>
                  <a:lnTo>
                    <a:pt x="4291" y="13266"/>
                  </a:lnTo>
                  <a:lnTo>
                    <a:pt x="4158" y="13258"/>
                  </a:lnTo>
                  <a:lnTo>
                    <a:pt x="4036" y="13265"/>
                  </a:lnTo>
                  <a:lnTo>
                    <a:pt x="3926" y="13283"/>
                  </a:lnTo>
                  <a:lnTo>
                    <a:pt x="3827" y="13311"/>
                  </a:lnTo>
                  <a:lnTo>
                    <a:pt x="3738" y="13346"/>
                  </a:lnTo>
                  <a:lnTo>
                    <a:pt x="3660" y="13388"/>
                  </a:lnTo>
                  <a:lnTo>
                    <a:pt x="3561" y="13455"/>
                  </a:lnTo>
                  <a:lnTo>
                    <a:pt x="3463" y="13546"/>
                  </a:lnTo>
                  <a:lnTo>
                    <a:pt x="3379" y="13656"/>
                  </a:lnTo>
                  <a:lnTo>
                    <a:pt x="3370" y="13674"/>
                  </a:lnTo>
                  <a:lnTo>
                    <a:pt x="3370" y="13674"/>
                  </a:lnTo>
                  <a:lnTo>
                    <a:pt x="3415" y="13638"/>
                  </a:lnTo>
                  <a:lnTo>
                    <a:pt x="3515" y="13568"/>
                  </a:lnTo>
                  <a:lnTo>
                    <a:pt x="3629" y="13504"/>
                  </a:lnTo>
                  <a:lnTo>
                    <a:pt x="3760" y="13454"/>
                  </a:lnTo>
                  <a:lnTo>
                    <a:pt x="3910" y="13421"/>
                  </a:lnTo>
                  <a:lnTo>
                    <a:pt x="4037" y="13414"/>
                  </a:lnTo>
                  <a:lnTo>
                    <a:pt x="4129" y="13415"/>
                  </a:lnTo>
                  <a:lnTo>
                    <a:pt x="4226" y="13424"/>
                  </a:lnTo>
                  <a:lnTo>
                    <a:pt x="4331" y="13441"/>
                  </a:lnTo>
                  <a:lnTo>
                    <a:pt x="4442" y="13467"/>
                  </a:lnTo>
                  <a:lnTo>
                    <a:pt x="4559" y="13502"/>
                  </a:lnTo>
                  <a:lnTo>
                    <a:pt x="4622" y="13523"/>
                  </a:lnTo>
                  <a:lnTo>
                    <a:pt x="4622" y="13523"/>
                  </a:lnTo>
                  <a:lnTo>
                    <a:pt x="4685" y="13545"/>
                  </a:lnTo>
                  <a:lnTo>
                    <a:pt x="4807" y="13580"/>
                  </a:lnTo>
                  <a:lnTo>
                    <a:pt x="4926" y="13607"/>
                  </a:lnTo>
                  <a:lnTo>
                    <a:pt x="5042" y="13624"/>
                  </a:lnTo>
                  <a:lnTo>
                    <a:pt x="5153" y="13631"/>
                  </a:lnTo>
                  <a:lnTo>
                    <a:pt x="5258" y="13630"/>
                  </a:lnTo>
                  <a:lnTo>
                    <a:pt x="5358" y="13618"/>
                  </a:lnTo>
                  <a:lnTo>
                    <a:pt x="5451" y="13599"/>
                  </a:lnTo>
                  <a:lnTo>
                    <a:pt x="5537" y="13569"/>
                  </a:lnTo>
                  <a:lnTo>
                    <a:pt x="5615" y="13530"/>
                  </a:lnTo>
                  <a:lnTo>
                    <a:pt x="5686" y="13482"/>
                  </a:lnTo>
                  <a:lnTo>
                    <a:pt x="5747" y="13425"/>
                  </a:lnTo>
                  <a:lnTo>
                    <a:pt x="5799" y="13358"/>
                  </a:lnTo>
                  <a:lnTo>
                    <a:pt x="5840" y="13281"/>
                  </a:lnTo>
                  <a:lnTo>
                    <a:pt x="5871" y="13196"/>
                  </a:lnTo>
                  <a:lnTo>
                    <a:pt x="5892" y="13100"/>
                  </a:lnTo>
                  <a:lnTo>
                    <a:pt x="5897" y="13048"/>
                  </a:lnTo>
                  <a:lnTo>
                    <a:pt x="5897" y="13048"/>
                  </a:lnTo>
                  <a:lnTo>
                    <a:pt x="5901" y="12996"/>
                  </a:lnTo>
                  <a:lnTo>
                    <a:pt x="5919" y="12900"/>
                  </a:lnTo>
                  <a:lnTo>
                    <a:pt x="5944" y="12816"/>
                  </a:lnTo>
                  <a:lnTo>
                    <a:pt x="5975" y="12740"/>
                  </a:lnTo>
                  <a:lnTo>
                    <a:pt x="6011" y="12674"/>
                  </a:lnTo>
                  <a:lnTo>
                    <a:pt x="6051" y="12615"/>
                  </a:lnTo>
                  <a:lnTo>
                    <a:pt x="6116" y="12541"/>
                  </a:lnTo>
                  <a:lnTo>
                    <a:pt x="6206" y="12467"/>
                  </a:lnTo>
                  <a:lnTo>
                    <a:pt x="6287" y="12420"/>
                  </a:lnTo>
                  <a:lnTo>
                    <a:pt x="6379" y="12382"/>
                  </a:lnTo>
                  <a:lnTo>
                    <a:pt x="6393" y="12378"/>
                  </a:lnTo>
                  <a:lnTo>
                    <a:pt x="6393" y="12378"/>
                  </a:lnTo>
                  <a:lnTo>
                    <a:pt x="6373" y="12430"/>
                  </a:lnTo>
                  <a:lnTo>
                    <a:pt x="6343" y="12528"/>
                  </a:lnTo>
                  <a:lnTo>
                    <a:pt x="6326" y="12619"/>
                  </a:lnTo>
                  <a:lnTo>
                    <a:pt x="6322" y="12703"/>
                  </a:lnTo>
                  <a:lnTo>
                    <a:pt x="6329" y="12782"/>
                  </a:lnTo>
                  <a:lnTo>
                    <a:pt x="6346" y="12856"/>
                  </a:lnTo>
                  <a:lnTo>
                    <a:pt x="6373" y="12925"/>
                  </a:lnTo>
                  <a:lnTo>
                    <a:pt x="6406" y="12990"/>
                  </a:lnTo>
                  <a:lnTo>
                    <a:pt x="6469" y="13081"/>
                  </a:lnTo>
                  <a:lnTo>
                    <a:pt x="6568" y="13189"/>
                  </a:lnTo>
                  <a:lnTo>
                    <a:pt x="6738" y="13340"/>
                  </a:lnTo>
                  <a:lnTo>
                    <a:pt x="6847" y="13437"/>
                  </a:lnTo>
                  <a:lnTo>
                    <a:pt x="6847" y="13437"/>
                  </a:lnTo>
                  <a:lnTo>
                    <a:pt x="6873" y="13462"/>
                  </a:lnTo>
                  <a:lnTo>
                    <a:pt x="6915" y="13511"/>
                  </a:lnTo>
                  <a:lnTo>
                    <a:pt x="6948" y="13561"/>
                  </a:lnTo>
                  <a:lnTo>
                    <a:pt x="6973" y="13612"/>
                  </a:lnTo>
                  <a:lnTo>
                    <a:pt x="6997" y="13687"/>
                  </a:lnTo>
                  <a:lnTo>
                    <a:pt x="7008" y="13782"/>
                  </a:lnTo>
                  <a:lnTo>
                    <a:pt x="7003" y="13867"/>
                  </a:lnTo>
                  <a:lnTo>
                    <a:pt x="6987" y="13937"/>
                  </a:lnTo>
                  <a:lnTo>
                    <a:pt x="6960" y="14010"/>
                  </a:lnTo>
                  <a:lnTo>
                    <a:pt x="6955" y="14020"/>
                  </a:lnTo>
                  <a:lnTo>
                    <a:pt x="6955" y="14020"/>
                  </a:lnTo>
                  <a:lnTo>
                    <a:pt x="6991" y="14003"/>
                  </a:lnTo>
                  <a:lnTo>
                    <a:pt x="7056" y="13967"/>
                  </a:lnTo>
                  <a:lnTo>
                    <a:pt x="7114" y="13926"/>
                  </a:lnTo>
                  <a:lnTo>
                    <a:pt x="7163" y="13882"/>
                  </a:lnTo>
                  <a:lnTo>
                    <a:pt x="7205" y="13834"/>
                  </a:lnTo>
                  <a:lnTo>
                    <a:pt x="7237" y="13782"/>
                  </a:lnTo>
                  <a:lnTo>
                    <a:pt x="7262" y="13729"/>
                  </a:lnTo>
                  <a:lnTo>
                    <a:pt x="7277" y="13672"/>
                  </a:lnTo>
                  <a:lnTo>
                    <a:pt x="7283" y="13613"/>
                  </a:lnTo>
                  <a:lnTo>
                    <a:pt x="7279" y="13552"/>
                  </a:lnTo>
                  <a:lnTo>
                    <a:pt x="7264" y="13491"/>
                  </a:lnTo>
                  <a:lnTo>
                    <a:pt x="7240" y="13428"/>
                  </a:lnTo>
                  <a:lnTo>
                    <a:pt x="7206" y="13363"/>
                  </a:lnTo>
                  <a:lnTo>
                    <a:pt x="7161" y="13298"/>
                  </a:lnTo>
                  <a:lnTo>
                    <a:pt x="7104" y="13232"/>
                  </a:lnTo>
                  <a:lnTo>
                    <a:pt x="7036" y="13167"/>
                  </a:lnTo>
                  <a:lnTo>
                    <a:pt x="6999" y="13134"/>
                  </a:lnTo>
                  <a:lnTo>
                    <a:pt x="6999" y="13134"/>
                  </a:lnTo>
                  <a:lnTo>
                    <a:pt x="6965" y="13106"/>
                  </a:lnTo>
                  <a:lnTo>
                    <a:pt x="6913" y="13051"/>
                  </a:lnTo>
                  <a:lnTo>
                    <a:pt x="6876" y="12999"/>
                  </a:lnTo>
                  <a:lnTo>
                    <a:pt x="6851" y="12950"/>
                  </a:lnTo>
                  <a:lnTo>
                    <a:pt x="6838" y="12902"/>
                  </a:lnTo>
                  <a:lnTo>
                    <a:pt x="6835" y="12858"/>
                  </a:lnTo>
                  <a:lnTo>
                    <a:pt x="6841" y="12817"/>
                  </a:lnTo>
                  <a:lnTo>
                    <a:pt x="6854" y="12779"/>
                  </a:lnTo>
                  <a:lnTo>
                    <a:pt x="6880" y="12728"/>
                  </a:lnTo>
                  <a:lnTo>
                    <a:pt x="6925" y="12675"/>
                  </a:lnTo>
                  <a:lnTo>
                    <a:pt x="6987" y="12623"/>
                  </a:lnTo>
                  <a:lnTo>
                    <a:pt x="6999" y="12615"/>
                  </a:lnTo>
                  <a:lnTo>
                    <a:pt x="6999" y="12615"/>
                  </a:lnTo>
                  <a:lnTo>
                    <a:pt x="7023" y="12653"/>
                  </a:lnTo>
                  <a:lnTo>
                    <a:pt x="7083" y="12719"/>
                  </a:lnTo>
                  <a:lnTo>
                    <a:pt x="7153" y="12773"/>
                  </a:lnTo>
                  <a:lnTo>
                    <a:pt x="7231" y="12817"/>
                  </a:lnTo>
                  <a:lnTo>
                    <a:pt x="7315" y="12852"/>
                  </a:lnTo>
                  <a:lnTo>
                    <a:pt x="7407" y="12880"/>
                  </a:lnTo>
                  <a:lnTo>
                    <a:pt x="7551" y="12907"/>
                  </a:lnTo>
                  <a:lnTo>
                    <a:pt x="7753" y="12921"/>
                  </a:lnTo>
                  <a:lnTo>
                    <a:pt x="7957" y="12917"/>
                  </a:lnTo>
                  <a:lnTo>
                    <a:pt x="8246" y="12893"/>
                  </a:lnTo>
                  <a:lnTo>
                    <a:pt x="8402" y="12874"/>
                  </a:lnTo>
                  <a:lnTo>
                    <a:pt x="8402" y="12874"/>
                  </a:lnTo>
                  <a:lnTo>
                    <a:pt x="8474" y="12868"/>
                  </a:lnTo>
                  <a:lnTo>
                    <a:pt x="8598" y="12872"/>
                  </a:lnTo>
                  <a:lnTo>
                    <a:pt x="8707" y="12895"/>
                  </a:lnTo>
                  <a:lnTo>
                    <a:pt x="8807" y="12937"/>
                  </a:lnTo>
                  <a:lnTo>
                    <a:pt x="8904" y="12995"/>
                  </a:lnTo>
                  <a:lnTo>
                    <a:pt x="9005" y="13070"/>
                  </a:lnTo>
                  <a:lnTo>
                    <a:pt x="9172" y="13211"/>
                  </a:lnTo>
                  <a:lnTo>
                    <a:pt x="9310" y="13328"/>
                  </a:lnTo>
                  <a:lnTo>
                    <a:pt x="9310" y="13328"/>
                  </a:lnTo>
                  <a:lnTo>
                    <a:pt x="9346" y="13358"/>
                  </a:lnTo>
                  <a:lnTo>
                    <a:pt x="9421" y="13405"/>
                  </a:lnTo>
                  <a:lnTo>
                    <a:pt x="9498" y="13440"/>
                  </a:lnTo>
                  <a:lnTo>
                    <a:pt x="9574" y="13464"/>
                  </a:lnTo>
                  <a:lnTo>
                    <a:pt x="9651" y="13478"/>
                  </a:lnTo>
                  <a:lnTo>
                    <a:pt x="9725" y="13485"/>
                  </a:lnTo>
                  <a:lnTo>
                    <a:pt x="9832" y="13481"/>
                  </a:lnTo>
                  <a:lnTo>
                    <a:pt x="9962" y="13459"/>
                  </a:lnTo>
                  <a:lnTo>
                    <a:pt x="10069" y="13427"/>
                  </a:lnTo>
                  <a:lnTo>
                    <a:pt x="10179" y="13380"/>
                  </a:lnTo>
                  <a:lnTo>
                    <a:pt x="10195" y="13372"/>
                  </a:lnTo>
                  <a:lnTo>
                    <a:pt x="10195" y="13372"/>
                  </a:lnTo>
                  <a:lnTo>
                    <a:pt x="10135" y="13379"/>
                  </a:lnTo>
                  <a:lnTo>
                    <a:pt x="10016" y="13380"/>
                  </a:lnTo>
                  <a:lnTo>
                    <a:pt x="9900" y="13364"/>
                  </a:lnTo>
                  <a:lnTo>
                    <a:pt x="9788" y="13332"/>
                  </a:lnTo>
                  <a:lnTo>
                    <a:pt x="9682" y="13280"/>
                  </a:lnTo>
                  <a:lnTo>
                    <a:pt x="9582" y="13210"/>
                  </a:lnTo>
                  <a:lnTo>
                    <a:pt x="9490" y="13121"/>
                  </a:lnTo>
                  <a:lnTo>
                    <a:pt x="9407" y="13009"/>
                  </a:lnTo>
                  <a:lnTo>
                    <a:pt x="9369" y="12944"/>
                  </a:lnTo>
                  <a:lnTo>
                    <a:pt x="9369" y="12944"/>
                  </a:lnTo>
                  <a:lnTo>
                    <a:pt x="9337" y="12887"/>
                  </a:lnTo>
                  <a:lnTo>
                    <a:pt x="9268" y="12785"/>
                  </a:lnTo>
                  <a:lnTo>
                    <a:pt x="9193" y="12697"/>
                  </a:lnTo>
                  <a:lnTo>
                    <a:pt x="9109" y="12624"/>
                  </a:lnTo>
                  <a:lnTo>
                    <a:pt x="9016" y="12567"/>
                  </a:lnTo>
                  <a:lnTo>
                    <a:pt x="8909" y="12526"/>
                  </a:lnTo>
                  <a:lnTo>
                    <a:pt x="8790" y="12502"/>
                  </a:lnTo>
                  <a:lnTo>
                    <a:pt x="8654" y="12497"/>
                  </a:lnTo>
                  <a:lnTo>
                    <a:pt x="8580" y="12502"/>
                  </a:lnTo>
                  <a:lnTo>
                    <a:pt x="8580" y="12502"/>
                  </a:lnTo>
                  <a:lnTo>
                    <a:pt x="8397" y="12517"/>
                  </a:lnTo>
                  <a:lnTo>
                    <a:pt x="8084" y="12537"/>
                  </a:lnTo>
                  <a:lnTo>
                    <a:pt x="7959" y="12543"/>
                  </a:lnTo>
                  <a:lnTo>
                    <a:pt x="7959" y="12543"/>
                  </a:lnTo>
                  <a:lnTo>
                    <a:pt x="8046" y="12530"/>
                  </a:lnTo>
                  <a:lnTo>
                    <a:pt x="8216" y="12487"/>
                  </a:lnTo>
                  <a:lnTo>
                    <a:pt x="8380" y="12429"/>
                  </a:lnTo>
                  <a:lnTo>
                    <a:pt x="8539" y="12357"/>
                  </a:lnTo>
                  <a:lnTo>
                    <a:pt x="8767" y="12237"/>
                  </a:lnTo>
                  <a:lnTo>
                    <a:pt x="9048" y="12067"/>
                  </a:lnTo>
                  <a:lnTo>
                    <a:pt x="9180" y="11989"/>
                  </a:lnTo>
                  <a:lnTo>
                    <a:pt x="9180" y="11989"/>
                  </a:lnTo>
                  <a:lnTo>
                    <a:pt x="9259" y="11944"/>
                  </a:lnTo>
                  <a:lnTo>
                    <a:pt x="9436" y="11849"/>
                  </a:lnTo>
                  <a:lnTo>
                    <a:pt x="9581" y="11786"/>
                  </a:lnTo>
                  <a:lnTo>
                    <a:pt x="9682" y="11748"/>
                  </a:lnTo>
                  <a:lnTo>
                    <a:pt x="9787" y="11717"/>
                  </a:lnTo>
                  <a:lnTo>
                    <a:pt x="9894" y="11696"/>
                  </a:lnTo>
                  <a:lnTo>
                    <a:pt x="10005" y="11685"/>
                  </a:lnTo>
                  <a:lnTo>
                    <a:pt x="10117" y="11686"/>
                  </a:lnTo>
                  <a:lnTo>
                    <a:pt x="10231" y="11701"/>
                  </a:lnTo>
                  <a:lnTo>
                    <a:pt x="10347" y="11733"/>
                  </a:lnTo>
                  <a:lnTo>
                    <a:pt x="10462" y="11782"/>
                  </a:lnTo>
                  <a:lnTo>
                    <a:pt x="10579" y="11849"/>
                  </a:lnTo>
                  <a:lnTo>
                    <a:pt x="10694" y="11940"/>
                  </a:lnTo>
                  <a:lnTo>
                    <a:pt x="10808" y="12053"/>
                  </a:lnTo>
                  <a:lnTo>
                    <a:pt x="10865" y="12119"/>
                  </a:lnTo>
                  <a:lnTo>
                    <a:pt x="10865" y="12119"/>
                  </a:lnTo>
                  <a:lnTo>
                    <a:pt x="10922" y="12185"/>
                  </a:lnTo>
                  <a:lnTo>
                    <a:pt x="11035" y="12296"/>
                  </a:lnTo>
                  <a:lnTo>
                    <a:pt x="11146" y="12385"/>
                  </a:lnTo>
                  <a:lnTo>
                    <a:pt x="11255" y="12451"/>
                  </a:lnTo>
                  <a:lnTo>
                    <a:pt x="11362" y="12499"/>
                  </a:lnTo>
                  <a:lnTo>
                    <a:pt x="11464" y="12528"/>
                  </a:lnTo>
                  <a:lnTo>
                    <a:pt x="11562" y="12544"/>
                  </a:lnTo>
                  <a:lnTo>
                    <a:pt x="11653" y="12548"/>
                  </a:lnTo>
                  <a:lnTo>
                    <a:pt x="11739" y="12541"/>
                  </a:lnTo>
                  <a:lnTo>
                    <a:pt x="11816" y="12528"/>
                  </a:lnTo>
                  <a:lnTo>
                    <a:pt x="11918" y="12500"/>
                  </a:lnTo>
                  <a:lnTo>
                    <a:pt x="12056" y="12435"/>
                  </a:lnTo>
                  <a:lnTo>
                    <a:pt x="12074" y="12421"/>
                  </a:lnTo>
                  <a:lnTo>
                    <a:pt x="12074" y="12421"/>
                  </a:lnTo>
                  <a:lnTo>
                    <a:pt x="12019" y="12440"/>
                  </a:lnTo>
                  <a:lnTo>
                    <a:pt x="11906" y="12462"/>
                  </a:lnTo>
                  <a:lnTo>
                    <a:pt x="11823" y="12462"/>
                  </a:lnTo>
                  <a:lnTo>
                    <a:pt x="11767" y="12455"/>
                  </a:lnTo>
                  <a:lnTo>
                    <a:pt x="11712" y="12440"/>
                  </a:lnTo>
                  <a:lnTo>
                    <a:pt x="11654" y="12417"/>
                  </a:lnTo>
                  <a:lnTo>
                    <a:pt x="11599" y="12386"/>
                  </a:lnTo>
                  <a:lnTo>
                    <a:pt x="11540" y="12346"/>
                  </a:lnTo>
                  <a:lnTo>
                    <a:pt x="11483" y="12295"/>
                  </a:lnTo>
                  <a:lnTo>
                    <a:pt x="11424" y="12234"/>
                  </a:lnTo>
                  <a:lnTo>
                    <a:pt x="11334" y="12124"/>
                  </a:lnTo>
                  <a:lnTo>
                    <a:pt x="11210" y="11933"/>
                  </a:lnTo>
                  <a:lnTo>
                    <a:pt x="11146" y="11817"/>
                  </a:lnTo>
                  <a:lnTo>
                    <a:pt x="11146" y="11817"/>
                  </a:lnTo>
                  <a:lnTo>
                    <a:pt x="11113" y="11757"/>
                  </a:lnTo>
                  <a:lnTo>
                    <a:pt x="11035" y="11654"/>
                  </a:lnTo>
                  <a:lnTo>
                    <a:pt x="10945" y="11565"/>
                  </a:lnTo>
                  <a:lnTo>
                    <a:pt x="10848" y="11494"/>
                  </a:lnTo>
                  <a:lnTo>
                    <a:pt x="10742" y="11436"/>
                  </a:lnTo>
                  <a:lnTo>
                    <a:pt x="10629" y="11392"/>
                  </a:lnTo>
                  <a:lnTo>
                    <a:pt x="10513" y="11359"/>
                  </a:lnTo>
                  <a:lnTo>
                    <a:pt x="10393" y="11337"/>
                  </a:lnTo>
                  <a:lnTo>
                    <a:pt x="10273" y="11326"/>
                  </a:lnTo>
                  <a:lnTo>
                    <a:pt x="10154" y="11322"/>
                  </a:lnTo>
                  <a:lnTo>
                    <a:pt x="9977" y="11328"/>
                  </a:lnTo>
                  <a:lnTo>
                    <a:pt x="9761" y="11359"/>
                  </a:lnTo>
                  <a:lnTo>
                    <a:pt x="9577" y="11403"/>
                  </a:lnTo>
                  <a:lnTo>
                    <a:pt x="9504" y="11428"/>
                  </a:lnTo>
                  <a:lnTo>
                    <a:pt x="9504" y="11428"/>
                  </a:lnTo>
                  <a:lnTo>
                    <a:pt x="9468" y="11441"/>
                  </a:lnTo>
                  <a:lnTo>
                    <a:pt x="9381" y="11484"/>
                  </a:lnTo>
                  <a:lnTo>
                    <a:pt x="9223" y="11572"/>
                  </a:lnTo>
                  <a:lnTo>
                    <a:pt x="8964" y="11712"/>
                  </a:lnTo>
                  <a:lnTo>
                    <a:pt x="8746" y="11810"/>
                  </a:lnTo>
                  <a:lnTo>
                    <a:pt x="8593" y="11865"/>
                  </a:lnTo>
                  <a:lnTo>
                    <a:pt x="8437" y="11905"/>
                  </a:lnTo>
                  <a:lnTo>
                    <a:pt x="8281" y="11927"/>
                  </a:lnTo>
                  <a:lnTo>
                    <a:pt x="8163" y="11927"/>
                  </a:lnTo>
                  <a:lnTo>
                    <a:pt x="8085" y="11919"/>
                  </a:lnTo>
                  <a:lnTo>
                    <a:pt x="8007" y="11904"/>
                  </a:lnTo>
                  <a:lnTo>
                    <a:pt x="7932" y="11880"/>
                  </a:lnTo>
                  <a:lnTo>
                    <a:pt x="7857" y="11848"/>
                  </a:lnTo>
                  <a:lnTo>
                    <a:pt x="7784" y="11808"/>
                  </a:lnTo>
                  <a:lnTo>
                    <a:pt x="7713" y="11756"/>
                  </a:lnTo>
                  <a:lnTo>
                    <a:pt x="7643" y="11695"/>
                  </a:lnTo>
                  <a:lnTo>
                    <a:pt x="7577" y="11624"/>
                  </a:lnTo>
                  <a:lnTo>
                    <a:pt x="7512" y="11539"/>
                  </a:lnTo>
                  <a:lnTo>
                    <a:pt x="7451" y="11445"/>
                  </a:lnTo>
                  <a:lnTo>
                    <a:pt x="7393" y="11336"/>
                  </a:lnTo>
                  <a:lnTo>
                    <a:pt x="7366" y="11276"/>
                  </a:lnTo>
                  <a:lnTo>
                    <a:pt x="7366" y="11276"/>
                  </a:lnTo>
                  <a:lnTo>
                    <a:pt x="7312" y="11154"/>
                  </a:lnTo>
                  <a:lnTo>
                    <a:pt x="7227" y="10913"/>
                  </a:lnTo>
                  <a:lnTo>
                    <a:pt x="7162" y="10672"/>
                  </a:lnTo>
                  <a:lnTo>
                    <a:pt x="7119" y="10434"/>
                  </a:lnTo>
                  <a:lnTo>
                    <a:pt x="7096" y="10198"/>
                  </a:lnTo>
                  <a:lnTo>
                    <a:pt x="7092" y="9963"/>
                  </a:lnTo>
                  <a:lnTo>
                    <a:pt x="7108" y="9733"/>
                  </a:lnTo>
                  <a:lnTo>
                    <a:pt x="7141" y="9505"/>
                  </a:lnTo>
                  <a:lnTo>
                    <a:pt x="7192" y="9279"/>
                  </a:lnTo>
                  <a:lnTo>
                    <a:pt x="7259" y="9059"/>
                  </a:lnTo>
                  <a:lnTo>
                    <a:pt x="7342" y="8841"/>
                  </a:lnTo>
                  <a:lnTo>
                    <a:pt x="7438" y="8628"/>
                  </a:lnTo>
                  <a:lnTo>
                    <a:pt x="7550" y="8421"/>
                  </a:lnTo>
                  <a:lnTo>
                    <a:pt x="7674" y="8217"/>
                  </a:lnTo>
                  <a:lnTo>
                    <a:pt x="7810" y="8019"/>
                  </a:lnTo>
                  <a:lnTo>
                    <a:pt x="7957" y="7827"/>
                  </a:lnTo>
                  <a:lnTo>
                    <a:pt x="8036" y="7734"/>
                  </a:lnTo>
                  <a:lnTo>
                    <a:pt x="8036" y="7734"/>
                  </a:lnTo>
                  <a:lnTo>
                    <a:pt x="8123" y="7628"/>
                  </a:lnTo>
                  <a:lnTo>
                    <a:pt x="8275" y="7420"/>
                  </a:lnTo>
                  <a:lnTo>
                    <a:pt x="8402" y="7218"/>
                  </a:lnTo>
                  <a:lnTo>
                    <a:pt x="8507" y="7020"/>
                  </a:lnTo>
                  <a:lnTo>
                    <a:pt x="8592" y="6820"/>
                  </a:lnTo>
                  <a:lnTo>
                    <a:pt x="8662" y="6621"/>
                  </a:lnTo>
                  <a:lnTo>
                    <a:pt x="8717" y="6418"/>
                  </a:lnTo>
                  <a:lnTo>
                    <a:pt x="8762" y="6211"/>
                  </a:lnTo>
                  <a:lnTo>
                    <a:pt x="8781" y="6105"/>
                  </a:lnTo>
                  <a:lnTo>
                    <a:pt x="8781" y="6105"/>
                  </a:lnTo>
                  <a:lnTo>
                    <a:pt x="8819" y="6057"/>
                  </a:lnTo>
                  <a:lnTo>
                    <a:pt x="8914" y="5956"/>
                  </a:lnTo>
                  <a:lnTo>
                    <a:pt x="9034" y="5856"/>
                  </a:lnTo>
                  <a:lnTo>
                    <a:pt x="9180" y="5763"/>
                  </a:lnTo>
                  <a:lnTo>
                    <a:pt x="9311" y="5700"/>
                  </a:lnTo>
                  <a:lnTo>
                    <a:pt x="9407" y="5664"/>
                  </a:lnTo>
                  <a:lnTo>
                    <a:pt x="9511" y="5633"/>
                  </a:lnTo>
                  <a:lnTo>
                    <a:pt x="9623" y="5607"/>
                  </a:lnTo>
                  <a:lnTo>
                    <a:pt x="9744" y="5589"/>
                  </a:lnTo>
                  <a:lnTo>
                    <a:pt x="9875" y="5577"/>
                  </a:lnTo>
                  <a:lnTo>
                    <a:pt x="10014" y="5573"/>
                  </a:lnTo>
                  <a:lnTo>
                    <a:pt x="10161" y="5579"/>
                  </a:lnTo>
                  <a:lnTo>
                    <a:pt x="10240" y="5585"/>
                  </a:lnTo>
                  <a:lnTo>
                    <a:pt x="10240" y="5585"/>
                  </a:lnTo>
                  <a:lnTo>
                    <a:pt x="10257" y="5632"/>
                  </a:lnTo>
                  <a:lnTo>
                    <a:pt x="10317" y="5751"/>
                  </a:lnTo>
                  <a:lnTo>
                    <a:pt x="10386" y="5853"/>
                  </a:lnTo>
                  <a:lnTo>
                    <a:pt x="10444" y="5923"/>
                  </a:lnTo>
                  <a:lnTo>
                    <a:pt x="10511" y="5993"/>
                  </a:lnTo>
                  <a:lnTo>
                    <a:pt x="10593" y="6062"/>
                  </a:lnTo>
                  <a:lnTo>
                    <a:pt x="10685" y="6127"/>
                  </a:lnTo>
                  <a:lnTo>
                    <a:pt x="10793" y="6185"/>
                  </a:lnTo>
                  <a:lnTo>
                    <a:pt x="10913" y="6236"/>
                  </a:lnTo>
                  <a:lnTo>
                    <a:pt x="11050" y="6277"/>
                  </a:lnTo>
                  <a:lnTo>
                    <a:pt x="11203" y="6308"/>
                  </a:lnTo>
                  <a:lnTo>
                    <a:pt x="11373" y="6325"/>
                  </a:lnTo>
                  <a:lnTo>
                    <a:pt x="11561" y="6326"/>
                  </a:lnTo>
                  <a:lnTo>
                    <a:pt x="11769" y="6312"/>
                  </a:lnTo>
                  <a:lnTo>
                    <a:pt x="11880" y="6297"/>
                  </a:lnTo>
                  <a:lnTo>
                    <a:pt x="11880" y="6297"/>
                  </a:lnTo>
                  <a:lnTo>
                    <a:pt x="11845" y="6297"/>
                  </a:lnTo>
                  <a:lnTo>
                    <a:pt x="11610" y="6277"/>
                  </a:lnTo>
                  <a:lnTo>
                    <a:pt x="11400" y="6242"/>
                  </a:lnTo>
                  <a:lnTo>
                    <a:pt x="11228" y="6198"/>
                  </a:lnTo>
                  <a:lnTo>
                    <a:pt x="11113" y="6158"/>
                  </a:lnTo>
                  <a:lnTo>
                    <a:pt x="11000" y="6110"/>
                  </a:lnTo>
                  <a:lnTo>
                    <a:pt x="10894" y="6050"/>
                  </a:lnTo>
                  <a:lnTo>
                    <a:pt x="10796" y="5980"/>
                  </a:lnTo>
                  <a:lnTo>
                    <a:pt x="10712" y="5897"/>
                  </a:lnTo>
                  <a:lnTo>
                    <a:pt x="10642" y="5803"/>
                  </a:lnTo>
                  <a:lnTo>
                    <a:pt x="10592" y="5693"/>
                  </a:lnTo>
                  <a:lnTo>
                    <a:pt x="10576" y="5632"/>
                  </a:lnTo>
                  <a:lnTo>
                    <a:pt x="10576" y="5632"/>
                  </a:lnTo>
                  <a:lnTo>
                    <a:pt x="10642" y="5639"/>
                  </a:lnTo>
                  <a:lnTo>
                    <a:pt x="10768" y="5650"/>
                  </a:lnTo>
                  <a:lnTo>
                    <a:pt x="10888" y="5652"/>
                  </a:lnTo>
                  <a:lnTo>
                    <a:pt x="11003" y="5649"/>
                  </a:lnTo>
                  <a:lnTo>
                    <a:pt x="11163" y="5632"/>
                  </a:lnTo>
                  <a:lnTo>
                    <a:pt x="11355" y="5589"/>
                  </a:lnTo>
                  <a:lnTo>
                    <a:pt x="11526" y="5527"/>
                  </a:lnTo>
                  <a:lnTo>
                    <a:pt x="11677" y="5449"/>
                  </a:lnTo>
                  <a:lnTo>
                    <a:pt x="11807" y="5361"/>
                  </a:lnTo>
                  <a:lnTo>
                    <a:pt x="11920" y="5265"/>
                  </a:lnTo>
                  <a:lnTo>
                    <a:pt x="12016" y="5164"/>
                  </a:lnTo>
                  <a:lnTo>
                    <a:pt x="12095" y="5063"/>
                  </a:lnTo>
                  <a:lnTo>
                    <a:pt x="12160" y="4965"/>
                  </a:lnTo>
                  <a:lnTo>
                    <a:pt x="12211" y="4875"/>
                  </a:lnTo>
                  <a:lnTo>
                    <a:pt x="12265" y="4759"/>
                  </a:lnTo>
                  <a:lnTo>
                    <a:pt x="12299" y="4665"/>
                  </a:lnTo>
                  <a:lnTo>
                    <a:pt x="12301" y="4656"/>
                  </a:lnTo>
                  <a:lnTo>
                    <a:pt x="12301" y="4656"/>
                  </a:lnTo>
                  <a:lnTo>
                    <a:pt x="12234" y="4763"/>
                  </a:lnTo>
                  <a:lnTo>
                    <a:pt x="12130" y="4905"/>
                  </a:lnTo>
                  <a:lnTo>
                    <a:pt x="12059" y="4989"/>
                  </a:lnTo>
                  <a:lnTo>
                    <a:pt x="11986" y="5064"/>
                  </a:lnTo>
                  <a:lnTo>
                    <a:pt x="11912" y="5131"/>
                  </a:lnTo>
                  <a:lnTo>
                    <a:pt x="11800" y="5220"/>
                  </a:lnTo>
                  <a:lnTo>
                    <a:pt x="11645" y="5312"/>
                  </a:lnTo>
                  <a:lnTo>
                    <a:pt x="11487" y="5378"/>
                  </a:lnTo>
                  <a:lnTo>
                    <a:pt x="11327" y="5422"/>
                  </a:lnTo>
                  <a:lnTo>
                    <a:pt x="11162" y="5448"/>
                  </a:lnTo>
                  <a:lnTo>
                    <a:pt x="10997" y="5457"/>
                  </a:lnTo>
                  <a:lnTo>
                    <a:pt x="10830" y="5454"/>
                  </a:lnTo>
                  <a:lnTo>
                    <a:pt x="10579" y="5432"/>
                  </a:lnTo>
                  <a:lnTo>
                    <a:pt x="10243" y="5387"/>
                  </a:lnTo>
                  <a:lnTo>
                    <a:pt x="9995" y="5354"/>
                  </a:lnTo>
                  <a:lnTo>
                    <a:pt x="9833" y="5340"/>
                  </a:lnTo>
                  <a:lnTo>
                    <a:pt x="9753" y="5336"/>
                  </a:lnTo>
                  <a:lnTo>
                    <a:pt x="9753" y="5336"/>
                  </a:lnTo>
                  <a:lnTo>
                    <a:pt x="9671" y="5334"/>
                  </a:lnTo>
                  <a:lnTo>
                    <a:pt x="9520" y="5343"/>
                  </a:lnTo>
                  <a:lnTo>
                    <a:pt x="9382" y="5365"/>
                  </a:lnTo>
                  <a:lnTo>
                    <a:pt x="9258" y="5398"/>
                  </a:lnTo>
                  <a:lnTo>
                    <a:pt x="9146" y="5441"/>
                  </a:lnTo>
                  <a:lnTo>
                    <a:pt x="9048" y="5490"/>
                  </a:lnTo>
                  <a:lnTo>
                    <a:pt x="8961" y="5545"/>
                  </a:lnTo>
                  <a:lnTo>
                    <a:pt x="8886" y="5602"/>
                  </a:lnTo>
                  <a:lnTo>
                    <a:pt x="8852" y="5632"/>
                  </a:lnTo>
                  <a:lnTo>
                    <a:pt x="8852" y="5632"/>
                  </a:lnTo>
                  <a:lnTo>
                    <a:pt x="8883" y="5402"/>
                  </a:lnTo>
                  <a:lnTo>
                    <a:pt x="8957" y="4899"/>
                  </a:lnTo>
                  <a:lnTo>
                    <a:pt x="9008" y="4623"/>
                  </a:lnTo>
                  <a:lnTo>
                    <a:pt x="9008" y="4623"/>
                  </a:lnTo>
                  <a:lnTo>
                    <a:pt x="9027" y="4525"/>
                  </a:lnTo>
                  <a:lnTo>
                    <a:pt x="9082" y="4345"/>
                  </a:lnTo>
                  <a:lnTo>
                    <a:pt x="9150" y="4181"/>
                  </a:lnTo>
                  <a:lnTo>
                    <a:pt x="9232" y="4035"/>
                  </a:lnTo>
                  <a:lnTo>
                    <a:pt x="9277" y="3967"/>
                  </a:lnTo>
                  <a:lnTo>
                    <a:pt x="9277" y="3967"/>
                  </a:lnTo>
                  <a:lnTo>
                    <a:pt x="9342" y="4019"/>
                  </a:lnTo>
                  <a:lnTo>
                    <a:pt x="9476" y="4109"/>
                  </a:lnTo>
                  <a:lnTo>
                    <a:pt x="9583" y="4170"/>
                  </a:lnTo>
                  <a:lnTo>
                    <a:pt x="9706" y="4228"/>
                  </a:lnTo>
                  <a:lnTo>
                    <a:pt x="9845" y="4281"/>
                  </a:lnTo>
                  <a:lnTo>
                    <a:pt x="9997" y="4324"/>
                  </a:lnTo>
                  <a:lnTo>
                    <a:pt x="10164" y="4355"/>
                  </a:lnTo>
                  <a:lnTo>
                    <a:pt x="10345" y="4371"/>
                  </a:lnTo>
                  <a:lnTo>
                    <a:pt x="10539" y="4367"/>
                  </a:lnTo>
                  <a:lnTo>
                    <a:pt x="10746" y="4339"/>
                  </a:lnTo>
                  <a:lnTo>
                    <a:pt x="10966" y="4288"/>
                  </a:lnTo>
                  <a:lnTo>
                    <a:pt x="11197" y="4206"/>
                  </a:lnTo>
                  <a:lnTo>
                    <a:pt x="11378" y="4122"/>
                  </a:lnTo>
                  <a:lnTo>
                    <a:pt x="11503" y="4056"/>
                  </a:lnTo>
                  <a:lnTo>
                    <a:pt x="11630" y="3982"/>
                  </a:lnTo>
                  <a:lnTo>
                    <a:pt x="11761" y="3896"/>
                  </a:lnTo>
                  <a:lnTo>
                    <a:pt x="11893" y="3802"/>
                  </a:lnTo>
                  <a:lnTo>
                    <a:pt x="12028" y="3697"/>
                  </a:lnTo>
                  <a:lnTo>
                    <a:pt x="12096" y="3640"/>
                  </a:lnTo>
                  <a:lnTo>
                    <a:pt x="12096" y="3640"/>
                  </a:lnTo>
                  <a:lnTo>
                    <a:pt x="12039" y="3676"/>
                  </a:lnTo>
                  <a:lnTo>
                    <a:pt x="11728" y="3835"/>
                  </a:lnTo>
                  <a:lnTo>
                    <a:pt x="11566" y="3908"/>
                  </a:lnTo>
                  <a:lnTo>
                    <a:pt x="11385" y="3979"/>
                  </a:lnTo>
                  <a:lnTo>
                    <a:pt x="11189" y="4047"/>
                  </a:lnTo>
                  <a:lnTo>
                    <a:pt x="10982" y="4102"/>
                  </a:lnTo>
                  <a:lnTo>
                    <a:pt x="10768" y="4145"/>
                  </a:lnTo>
                  <a:lnTo>
                    <a:pt x="10550" y="4167"/>
                  </a:lnTo>
                  <a:lnTo>
                    <a:pt x="10388" y="4166"/>
                  </a:lnTo>
                  <a:lnTo>
                    <a:pt x="10282" y="4158"/>
                  </a:lnTo>
                  <a:lnTo>
                    <a:pt x="10177" y="4142"/>
                  </a:lnTo>
                  <a:lnTo>
                    <a:pt x="10075" y="4118"/>
                  </a:lnTo>
                  <a:lnTo>
                    <a:pt x="9975" y="4084"/>
                  </a:lnTo>
                  <a:lnTo>
                    <a:pt x="9879" y="4041"/>
                  </a:lnTo>
                  <a:lnTo>
                    <a:pt x="9787" y="3988"/>
                  </a:lnTo>
                  <a:lnTo>
                    <a:pt x="9699" y="3925"/>
                  </a:lnTo>
                  <a:lnTo>
                    <a:pt x="9614" y="3850"/>
                  </a:lnTo>
                  <a:lnTo>
                    <a:pt x="9537" y="3763"/>
                  </a:lnTo>
                  <a:lnTo>
                    <a:pt x="9500" y="3715"/>
                  </a:lnTo>
                  <a:lnTo>
                    <a:pt x="9500" y="3715"/>
                  </a:lnTo>
                  <a:lnTo>
                    <a:pt x="9550" y="3669"/>
                  </a:lnTo>
                  <a:lnTo>
                    <a:pt x="9653" y="3589"/>
                  </a:lnTo>
                  <a:lnTo>
                    <a:pt x="9758" y="3518"/>
                  </a:lnTo>
                  <a:lnTo>
                    <a:pt x="9866" y="3455"/>
                  </a:lnTo>
                  <a:lnTo>
                    <a:pt x="10025" y="3378"/>
                  </a:lnTo>
                  <a:lnTo>
                    <a:pt x="10231" y="3301"/>
                  </a:lnTo>
                  <a:lnTo>
                    <a:pt x="10418" y="3249"/>
                  </a:lnTo>
                  <a:lnTo>
                    <a:pt x="10574" y="3218"/>
                  </a:lnTo>
                  <a:lnTo>
                    <a:pt x="10734" y="3198"/>
                  </a:lnTo>
                  <a:lnTo>
                    <a:pt x="10758" y="3198"/>
                  </a:lnTo>
                  <a:lnTo>
                    <a:pt x="10758" y="3198"/>
                  </a:lnTo>
                  <a:lnTo>
                    <a:pt x="10599" y="3183"/>
                  </a:lnTo>
                  <a:lnTo>
                    <a:pt x="10308" y="3176"/>
                  </a:lnTo>
                  <a:lnTo>
                    <a:pt x="10109" y="3188"/>
                  </a:lnTo>
                  <a:lnTo>
                    <a:pt x="9984" y="3203"/>
                  </a:lnTo>
                  <a:lnTo>
                    <a:pt x="9866" y="3223"/>
                  </a:lnTo>
                  <a:lnTo>
                    <a:pt x="9753" y="3249"/>
                  </a:lnTo>
                  <a:lnTo>
                    <a:pt x="9647" y="3281"/>
                  </a:lnTo>
                  <a:lnTo>
                    <a:pt x="9547" y="3317"/>
                  </a:lnTo>
                  <a:lnTo>
                    <a:pt x="9406" y="3379"/>
                  </a:lnTo>
                  <a:lnTo>
                    <a:pt x="9238" y="3478"/>
                  </a:lnTo>
                  <a:lnTo>
                    <a:pt x="9092" y="3593"/>
                  </a:lnTo>
                  <a:lnTo>
                    <a:pt x="8964" y="3721"/>
                  </a:lnTo>
                  <a:lnTo>
                    <a:pt x="8852" y="3862"/>
                  </a:lnTo>
                  <a:lnTo>
                    <a:pt x="8758" y="4014"/>
                  </a:lnTo>
                  <a:lnTo>
                    <a:pt x="8676" y="4174"/>
                  </a:lnTo>
                  <a:lnTo>
                    <a:pt x="8609" y="4341"/>
                  </a:lnTo>
                  <a:lnTo>
                    <a:pt x="8552" y="4512"/>
                  </a:lnTo>
                  <a:lnTo>
                    <a:pt x="8505" y="4687"/>
                  </a:lnTo>
                  <a:lnTo>
                    <a:pt x="8467" y="4862"/>
                  </a:lnTo>
                  <a:lnTo>
                    <a:pt x="8452" y="4950"/>
                  </a:lnTo>
                  <a:lnTo>
                    <a:pt x="8452" y="4950"/>
                  </a:lnTo>
                  <a:lnTo>
                    <a:pt x="8425" y="4921"/>
                  </a:lnTo>
                  <a:lnTo>
                    <a:pt x="8369" y="4846"/>
                  </a:lnTo>
                  <a:lnTo>
                    <a:pt x="8316" y="4748"/>
                  </a:lnTo>
                  <a:lnTo>
                    <a:pt x="8266" y="4623"/>
                  </a:lnTo>
                  <a:lnTo>
                    <a:pt x="8226" y="4470"/>
                  </a:lnTo>
                  <a:lnTo>
                    <a:pt x="8199" y="4288"/>
                  </a:lnTo>
                  <a:lnTo>
                    <a:pt x="8190" y="4070"/>
                  </a:lnTo>
                  <a:lnTo>
                    <a:pt x="8202" y="3816"/>
                  </a:lnTo>
                  <a:lnTo>
                    <a:pt x="8218" y="3672"/>
                  </a:lnTo>
                  <a:lnTo>
                    <a:pt x="8218" y="3672"/>
                  </a:lnTo>
                  <a:lnTo>
                    <a:pt x="8257" y="3369"/>
                  </a:lnTo>
                  <a:lnTo>
                    <a:pt x="8290" y="3086"/>
                  </a:lnTo>
                  <a:lnTo>
                    <a:pt x="8290" y="3086"/>
                  </a:lnTo>
                  <a:lnTo>
                    <a:pt x="8374" y="3071"/>
                  </a:lnTo>
                  <a:lnTo>
                    <a:pt x="8539" y="3029"/>
                  </a:lnTo>
                  <a:lnTo>
                    <a:pt x="8658" y="2988"/>
                  </a:lnTo>
                  <a:lnTo>
                    <a:pt x="8781" y="2933"/>
                  </a:lnTo>
                  <a:lnTo>
                    <a:pt x="8904" y="2863"/>
                  </a:lnTo>
                  <a:lnTo>
                    <a:pt x="9019" y="2778"/>
                  </a:lnTo>
                  <a:lnTo>
                    <a:pt x="9124" y="2674"/>
                  </a:lnTo>
                  <a:lnTo>
                    <a:pt x="9170" y="2614"/>
                  </a:lnTo>
                  <a:lnTo>
                    <a:pt x="9170" y="2614"/>
                  </a:lnTo>
                  <a:lnTo>
                    <a:pt x="9197" y="2572"/>
                  </a:lnTo>
                  <a:lnTo>
                    <a:pt x="9242" y="2485"/>
                  </a:lnTo>
                  <a:lnTo>
                    <a:pt x="9276" y="2394"/>
                  </a:lnTo>
                  <a:lnTo>
                    <a:pt x="9299" y="2301"/>
                  </a:lnTo>
                  <a:lnTo>
                    <a:pt x="9321" y="2158"/>
                  </a:lnTo>
                  <a:lnTo>
                    <a:pt x="9333" y="1968"/>
                  </a:lnTo>
                  <a:lnTo>
                    <a:pt x="9338" y="1780"/>
                  </a:lnTo>
                  <a:lnTo>
                    <a:pt x="9347" y="1646"/>
                  </a:lnTo>
                  <a:lnTo>
                    <a:pt x="9359" y="1562"/>
                  </a:lnTo>
                  <a:lnTo>
                    <a:pt x="9378" y="1483"/>
                  </a:lnTo>
                  <a:lnTo>
                    <a:pt x="9406" y="1409"/>
                  </a:lnTo>
                  <a:lnTo>
                    <a:pt x="9445" y="1340"/>
                  </a:lnTo>
                  <a:lnTo>
                    <a:pt x="9495" y="1281"/>
                  </a:lnTo>
                  <a:lnTo>
                    <a:pt x="9526" y="1253"/>
                  </a:lnTo>
                  <a:lnTo>
                    <a:pt x="9526" y="1253"/>
                  </a:lnTo>
                  <a:lnTo>
                    <a:pt x="9515" y="1256"/>
                  </a:lnTo>
                  <a:lnTo>
                    <a:pt x="9446" y="1292"/>
                  </a:lnTo>
                  <a:lnTo>
                    <a:pt x="9384" y="1339"/>
                  </a:lnTo>
                  <a:lnTo>
                    <a:pt x="9316" y="1409"/>
                  </a:lnTo>
                  <a:lnTo>
                    <a:pt x="9253" y="1509"/>
                  </a:lnTo>
                  <a:lnTo>
                    <a:pt x="9213" y="1606"/>
                  </a:lnTo>
                  <a:lnTo>
                    <a:pt x="9189" y="1681"/>
                  </a:lnTo>
                  <a:lnTo>
                    <a:pt x="9172" y="1765"/>
                  </a:lnTo>
                  <a:lnTo>
                    <a:pt x="9161" y="1860"/>
                  </a:lnTo>
                  <a:lnTo>
                    <a:pt x="9158" y="1912"/>
                  </a:lnTo>
                  <a:lnTo>
                    <a:pt x="9158" y="1912"/>
                  </a:lnTo>
                  <a:lnTo>
                    <a:pt x="9156" y="1961"/>
                  </a:lnTo>
                  <a:lnTo>
                    <a:pt x="9145" y="2053"/>
                  </a:lnTo>
                  <a:lnTo>
                    <a:pt x="9127" y="2140"/>
                  </a:lnTo>
                  <a:lnTo>
                    <a:pt x="9102" y="2222"/>
                  </a:lnTo>
                  <a:lnTo>
                    <a:pt x="9073" y="2297"/>
                  </a:lnTo>
                  <a:lnTo>
                    <a:pt x="9035" y="2367"/>
                  </a:lnTo>
                  <a:lnTo>
                    <a:pt x="8992" y="2432"/>
                  </a:lnTo>
                  <a:lnTo>
                    <a:pt x="8943" y="2490"/>
                  </a:lnTo>
                  <a:lnTo>
                    <a:pt x="8887" y="2544"/>
                  </a:lnTo>
                  <a:lnTo>
                    <a:pt x="8828" y="2595"/>
                  </a:lnTo>
                  <a:lnTo>
                    <a:pt x="8728" y="2661"/>
                  </a:lnTo>
                  <a:lnTo>
                    <a:pt x="8576" y="2732"/>
                  </a:lnTo>
                  <a:lnTo>
                    <a:pt x="8408" y="2789"/>
                  </a:lnTo>
                  <a:lnTo>
                    <a:pt x="8316" y="2810"/>
                  </a:lnTo>
                  <a:lnTo>
                    <a:pt x="8316" y="2810"/>
                  </a:lnTo>
                  <a:lnTo>
                    <a:pt x="8326" y="2675"/>
                  </a:lnTo>
                  <a:lnTo>
                    <a:pt x="8336" y="2419"/>
                  </a:lnTo>
                  <a:lnTo>
                    <a:pt x="8333" y="2179"/>
                  </a:lnTo>
                  <a:lnTo>
                    <a:pt x="8312" y="1957"/>
                  </a:lnTo>
                  <a:lnTo>
                    <a:pt x="8273" y="1752"/>
                  </a:lnTo>
                  <a:lnTo>
                    <a:pt x="8229" y="1612"/>
                  </a:lnTo>
                  <a:lnTo>
                    <a:pt x="8193" y="1524"/>
                  </a:lnTo>
                  <a:lnTo>
                    <a:pt x="8150" y="1441"/>
                  </a:lnTo>
                  <a:lnTo>
                    <a:pt x="8100" y="1364"/>
                  </a:lnTo>
                  <a:lnTo>
                    <a:pt x="8046" y="1290"/>
                  </a:lnTo>
                  <a:lnTo>
                    <a:pt x="7983" y="1221"/>
                  </a:lnTo>
                  <a:lnTo>
                    <a:pt x="7949" y="1189"/>
                  </a:lnTo>
                  <a:lnTo>
                    <a:pt x="7949" y="1189"/>
                  </a:lnTo>
                  <a:lnTo>
                    <a:pt x="7962" y="1205"/>
                  </a:lnTo>
                  <a:lnTo>
                    <a:pt x="8037" y="1348"/>
                  </a:lnTo>
                  <a:lnTo>
                    <a:pt x="8097" y="1504"/>
                  </a:lnTo>
                  <a:lnTo>
                    <a:pt x="8135" y="1658"/>
                  </a:lnTo>
                  <a:lnTo>
                    <a:pt x="8158" y="1774"/>
                  </a:lnTo>
                  <a:lnTo>
                    <a:pt x="8173" y="1905"/>
                  </a:lnTo>
                  <a:lnTo>
                    <a:pt x="8181" y="2049"/>
                  </a:lnTo>
                  <a:lnTo>
                    <a:pt x="8180" y="2206"/>
                  </a:lnTo>
                  <a:lnTo>
                    <a:pt x="8168" y="2377"/>
                  </a:lnTo>
                  <a:lnTo>
                    <a:pt x="8143" y="2561"/>
                  </a:lnTo>
                  <a:lnTo>
                    <a:pt x="8104" y="2758"/>
                  </a:lnTo>
                  <a:lnTo>
                    <a:pt x="8078" y="2862"/>
                  </a:lnTo>
                  <a:lnTo>
                    <a:pt x="8078" y="2862"/>
                  </a:lnTo>
                  <a:lnTo>
                    <a:pt x="8027" y="3060"/>
                  </a:lnTo>
                  <a:lnTo>
                    <a:pt x="7933" y="3439"/>
                  </a:lnTo>
                  <a:lnTo>
                    <a:pt x="7878" y="3708"/>
                  </a:lnTo>
                  <a:lnTo>
                    <a:pt x="7848" y="3883"/>
                  </a:lnTo>
                  <a:lnTo>
                    <a:pt x="7828" y="4054"/>
                  </a:lnTo>
                  <a:lnTo>
                    <a:pt x="7819" y="4223"/>
                  </a:lnTo>
                  <a:lnTo>
                    <a:pt x="7822" y="4389"/>
                  </a:lnTo>
                  <a:lnTo>
                    <a:pt x="7837" y="4552"/>
                  </a:lnTo>
                  <a:lnTo>
                    <a:pt x="7868" y="4714"/>
                  </a:lnTo>
                  <a:lnTo>
                    <a:pt x="7915" y="4876"/>
                  </a:lnTo>
                  <a:lnTo>
                    <a:pt x="7979" y="5037"/>
                  </a:lnTo>
                  <a:lnTo>
                    <a:pt x="8062" y="5197"/>
                  </a:lnTo>
                  <a:lnTo>
                    <a:pt x="8165" y="5359"/>
                  </a:lnTo>
                  <a:lnTo>
                    <a:pt x="8291" y="5522"/>
                  </a:lnTo>
                  <a:lnTo>
                    <a:pt x="8362" y="5603"/>
                  </a:lnTo>
                  <a:lnTo>
                    <a:pt x="8362" y="5603"/>
                  </a:lnTo>
                  <a:lnTo>
                    <a:pt x="8348" y="5733"/>
                  </a:lnTo>
                  <a:lnTo>
                    <a:pt x="8314" y="5967"/>
                  </a:lnTo>
                  <a:lnTo>
                    <a:pt x="8295" y="6070"/>
                  </a:lnTo>
                  <a:lnTo>
                    <a:pt x="8295" y="6070"/>
                  </a:lnTo>
                  <a:lnTo>
                    <a:pt x="8275" y="6155"/>
                  </a:lnTo>
                  <a:lnTo>
                    <a:pt x="8224" y="6321"/>
                  </a:lnTo>
                  <a:lnTo>
                    <a:pt x="8159" y="6481"/>
                  </a:lnTo>
                  <a:lnTo>
                    <a:pt x="8085" y="6635"/>
                  </a:lnTo>
                  <a:lnTo>
                    <a:pt x="8002" y="6783"/>
                  </a:lnTo>
                  <a:lnTo>
                    <a:pt x="7913" y="6923"/>
                  </a:lnTo>
                  <a:lnTo>
                    <a:pt x="7774" y="7116"/>
                  </a:lnTo>
                  <a:lnTo>
                    <a:pt x="7590" y="7339"/>
                  </a:lnTo>
                  <a:lnTo>
                    <a:pt x="7424" y="7516"/>
                  </a:lnTo>
                  <a:lnTo>
                    <a:pt x="7242" y="7689"/>
                  </a:lnTo>
                  <a:lnTo>
                    <a:pt x="7214" y="7712"/>
                  </a:lnTo>
                  <a:lnTo>
                    <a:pt x="7214" y="7712"/>
                  </a:lnTo>
                  <a:lnTo>
                    <a:pt x="7252" y="7546"/>
                  </a:lnTo>
                  <a:lnTo>
                    <a:pt x="7311" y="7231"/>
                  </a:lnTo>
                  <a:lnTo>
                    <a:pt x="7353" y="6933"/>
                  </a:lnTo>
                  <a:lnTo>
                    <a:pt x="7377" y="6650"/>
                  </a:lnTo>
                  <a:lnTo>
                    <a:pt x="7385" y="6383"/>
                  </a:lnTo>
                  <a:lnTo>
                    <a:pt x="7379" y="6132"/>
                  </a:lnTo>
                  <a:lnTo>
                    <a:pt x="7357" y="5894"/>
                  </a:lnTo>
                  <a:lnTo>
                    <a:pt x="7322" y="5667"/>
                  </a:lnTo>
                  <a:lnTo>
                    <a:pt x="7275" y="5453"/>
                  </a:lnTo>
                  <a:lnTo>
                    <a:pt x="7218" y="5249"/>
                  </a:lnTo>
                  <a:lnTo>
                    <a:pt x="7150" y="5055"/>
                  </a:lnTo>
                  <a:lnTo>
                    <a:pt x="7073" y="4870"/>
                  </a:lnTo>
                  <a:lnTo>
                    <a:pt x="6988" y="4693"/>
                  </a:lnTo>
                  <a:lnTo>
                    <a:pt x="6896" y="4522"/>
                  </a:lnTo>
                  <a:lnTo>
                    <a:pt x="6749" y="4279"/>
                  </a:lnTo>
                  <a:lnTo>
                    <a:pt x="6644" y="4122"/>
                  </a:lnTo>
                  <a:lnTo>
                    <a:pt x="6644" y="4122"/>
                  </a:lnTo>
                  <a:lnTo>
                    <a:pt x="6628" y="4043"/>
                  </a:lnTo>
                  <a:lnTo>
                    <a:pt x="6600" y="3859"/>
                  </a:lnTo>
                  <a:lnTo>
                    <a:pt x="6583" y="3645"/>
                  </a:lnTo>
                  <a:lnTo>
                    <a:pt x="6579" y="3402"/>
                  </a:lnTo>
                  <a:lnTo>
                    <a:pt x="6596" y="3137"/>
                  </a:lnTo>
                  <a:lnTo>
                    <a:pt x="6636" y="2848"/>
                  </a:lnTo>
                  <a:lnTo>
                    <a:pt x="6686" y="2617"/>
                  </a:lnTo>
                  <a:lnTo>
                    <a:pt x="6730" y="2459"/>
                  </a:lnTo>
                  <a:lnTo>
                    <a:pt x="6782" y="2294"/>
                  </a:lnTo>
                  <a:lnTo>
                    <a:pt x="6845" y="2127"/>
                  </a:lnTo>
                  <a:lnTo>
                    <a:pt x="6880" y="2041"/>
                  </a:lnTo>
                  <a:lnTo>
                    <a:pt x="6880" y="2041"/>
                  </a:lnTo>
                  <a:lnTo>
                    <a:pt x="6920" y="1942"/>
                  </a:lnTo>
                  <a:lnTo>
                    <a:pt x="6982" y="1756"/>
                  </a:lnTo>
                  <a:lnTo>
                    <a:pt x="7023" y="1588"/>
                  </a:lnTo>
                  <a:lnTo>
                    <a:pt x="7047" y="1436"/>
                  </a:lnTo>
                  <a:lnTo>
                    <a:pt x="7055" y="1299"/>
                  </a:lnTo>
                  <a:lnTo>
                    <a:pt x="7049" y="1177"/>
                  </a:lnTo>
                  <a:lnTo>
                    <a:pt x="7032" y="1069"/>
                  </a:lnTo>
                  <a:lnTo>
                    <a:pt x="7007" y="976"/>
                  </a:lnTo>
                  <a:lnTo>
                    <a:pt x="6974" y="894"/>
                  </a:lnTo>
                  <a:lnTo>
                    <a:pt x="6937" y="826"/>
                  </a:lnTo>
                  <a:lnTo>
                    <a:pt x="6880" y="744"/>
                  </a:lnTo>
                  <a:lnTo>
                    <a:pt x="6778" y="647"/>
                  </a:lnTo>
                  <a:lnTo>
                    <a:pt x="6760" y="638"/>
                  </a:lnTo>
                  <a:lnTo>
                    <a:pt x="6760" y="638"/>
                  </a:lnTo>
                  <a:lnTo>
                    <a:pt x="6772" y="645"/>
                  </a:lnTo>
                  <a:lnTo>
                    <a:pt x="6830" y="721"/>
                  </a:lnTo>
                  <a:lnTo>
                    <a:pt x="6873" y="810"/>
                  </a:lnTo>
                  <a:lnTo>
                    <a:pt x="6900" y="903"/>
                  </a:lnTo>
                  <a:lnTo>
                    <a:pt x="6912" y="979"/>
                  </a:lnTo>
                  <a:lnTo>
                    <a:pt x="6917" y="1064"/>
                  </a:lnTo>
                  <a:lnTo>
                    <a:pt x="6916" y="1163"/>
                  </a:lnTo>
                  <a:lnTo>
                    <a:pt x="6904" y="1272"/>
                  </a:lnTo>
                  <a:lnTo>
                    <a:pt x="6883" y="1395"/>
                  </a:lnTo>
                  <a:lnTo>
                    <a:pt x="6850" y="1531"/>
                  </a:lnTo>
                  <a:lnTo>
                    <a:pt x="6802" y="1680"/>
                  </a:lnTo>
                  <a:lnTo>
                    <a:pt x="6772" y="1760"/>
                  </a:lnTo>
                  <a:lnTo>
                    <a:pt x="6772" y="1760"/>
                  </a:lnTo>
                  <a:lnTo>
                    <a:pt x="6666" y="2039"/>
                  </a:lnTo>
                  <a:lnTo>
                    <a:pt x="6533" y="2429"/>
                  </a:lnTo>
                  <a:lnTo>
                    <a:pt x="6460" y="2677"/>
                  </a:lnTo>
                  <a:lnTo>
                    <a:pt x="6401" y="2916"/>
                  </a:lnTo>
                  <a:lnTo>
                    <a:pt x="6361" y="3150"/>
                  </a:lnTo>
                  <a:lnTo>
                    <a:pt x="6339" y="3378"/>
                  </a:lnTo>
                  <a:lnTo>
                    <a:pt x="6339" y="3602"/>
                  </a:lnTo>
                  <a:lnTo>
                    <a:pt x="6347" y="3715"/>
                  </a:lnTo>
                  <a:lnTo>
                    <a:pt x="6347" y="3715"/>
                  </a:lnTo>
                  <a:lnTo>
                    <a:pt x="6159" y="3467"/>
                  </a:lnTo>
                  <a:lnTo>
                    <a:pt x="5885" y="3093"/>
                  </a:lnTo>
                  <a:lnTo>
                    <a:pt x="5716" y="2835"/>
                  </a:lnTo>
                  <a:lnTo>
                    <a:pt x="5638" y="2700"/>
                  </a:lnTo>
                  <a:lnTo>
                    <a:pt x="5638" y="2700"/>
                  </a:lnTo>
                  <a:lnTo>
                    <a:pt x="5602" y="2636"/>
                  </a:lnTo>
                  <a:lnTo>
                    <a:pt x="5537" y="2509"/>
                  </a:lnTo>
                  <a:lnTo>
                    <a:pt x="5481" y="2382"/>
                  </a:lnTo>
                  <a:lnTo>
                    <a:pt x="5432" y="2257"/>
                  </a:lnTo>
                  <a:lnTo>
                    <a:pt x="5371" y="2069"/>
                  </a:lnTo>
                  <a:lnTo>
                    <a:pt x="5314" y="1824"/>
                  </a:lnTo>
                  <a:lnTo>
                    <a:pt x="5281" y="1586"/>
                  </a:lnTo>
                  <a:lnTo>
                    <a:pt x="5267" y="1357"/>
                  </a:lnTo>
                  <a:lnTo>
                    <a:pt x="5271" y="1141"/>
                  </a:lnTo>
                  <a:lnTo>
                    <a:pt x="5289" y="936"/>
                  </a:lnTo>
                  <a:lnTo>
                    <a:pt x="5318" y="747"/>
                  </a:lnTo>
                  <a:lnTo>
                    <a:pt x="5353" y="574"/>
                  </a:lnTo>
                  <a:lnTo>
                    <a:pt x="5415" y="349"/>
                  </a:lnTo>
                  <a:lnTo>
                    <a:pt x="5529" y="41"/>
                  </a:lnTo>
                  <a:lnTo>
                    <a:pt x="5551" y="0"/>
                  </a:lnTo>
                  <a:lnTo>
                    <a:pt x="5551" y="0"/>
                  </a:lnTo>
                  <a:lnTo>
                    <a:pt x="5498" y="88"/>
                  </a:lnTo>
                  <a:lnTo>
                    <a:pt x="5401" y="259"/>
                  </a:lnTo>
                  <a:lnTo>
                    <a:pt x="5315" y="426"/>
                  </a:lnTo>
                  <a:lnTo>
                    <a:pt x="5241" y="587"/>
                  </a:lnTo>
                  <a:lnTo>
                    <a:pt x="5179" y="743"/>
                  </a:lnTo>
                  <a:lnTo>
                    <a:pt x="5127" y="894"/>
                  </a:lnTo>
                  <a:lnTo>
                    <a:pt x="5086" y="1041"/>
                  </a:lnTo>
                  <a:lnTo>
                    <a:pt x="5053" y="1182"/>
                  </a:lnTo>
                  <a:lnTo>
                    <a:pt x="5030" y="1321"/>
                  </a:lnTo>
                  <a:lnTo>
                    <a:pt x="5016" y="1454"/>
                  </a:lnTo>
                  <a:lnTo>
                    <a:pt x="5011" y="1584"/>
                  </a:lnTo>
                  <a:lnTo>
                    <a:pt x="5013" y="1711"/>
                  </a:lnTo>
                  <a:lnTo>
                    <a:pt x="5022" y="1834"/>
                  </a:lnTo>
                  <a:lnTo>
                    <a:pt x="5039" y="1955"/>
                  </a:lnTo>
                  <a:lnTo>
                    <a:pt x="5077" y="2130"/>
                  </a:lnTo>
                  <a:lnTo>
                    <a:pt x="5110" y="2244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48986" tIns="24493" rIns="48986" bIns="24493" numCol="1" anchor="t" anchorCtr="0" compatLnSpc="1">
              <a:prstTxWarp prst="textNoShape">
                <a:avLst/>
              </a:prstTxWarp>
            </a:bodyPr>
            <a:lstStyle/>
            <a:p>
              <a:endParaRPr lang="en-US" sz="964"/>
            </a:p>
          </p:txBody>
        </p:sp>
        <p:sp>
          <p:nvSpPr>
            <p:cNvPr id="88" name="Freeform: Shape 71">
              <a:extLst>
                <a:ext uri="{FF2B5EF4-FFF2-40B4-BE49-F238E27FC236}">
                  <a16:creationId xmlns:a16="http://schemas.microsoft.com/office/drawing/2014/main" id="{515D3F07-56F8-6847-A05C-154ED63E2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1157" y="2558617"/>
              <a:ext cx="1755765" cy="4047929"/>
            </a:xfrm>
            <a:custGeom>
              <a:avLst/>
              <a:gdLst>
                <a:gd name="connsiteX0" fmla="*/ 79256 w 1755765"/>
                <a:gd name="connsiteY0" fmla="*/ 0 h 4047929"/>
                <a:gd name="connsiteX1" fmla="*/ 84702 w 1755765"/>
                <a:gd name="connsiteY1" fmla="*/ 2723 h 4047929"/>
                <a:gd name="connsiteX2" fmla="*/ 115564 w 1755765"/>
                <a:gd name="connsiteY2" fmla="*/ 32064 h 4047929"/>
                <a:gd name="connsiteX3" fmla="*/ 132810 w 1755765"/>
                <a:gd name="connsiteY3" fmla="*/ 56868 h 4047929"/>
                <a:gd name="connsiteX4" fmla="*/ 144005 w 1755765"/>
                <a:gd name="connsiteY4" fmla="*/ 77438 h 4047929"/>
                <a:gd name="connsiteX5" fmla="*/ 153989 w 1755765"/>
                <a:gd name="connsiteY5" fmla="*/ 102242 h 4047929"/>
                <a:gd name="connsiteX6" fmla="*/ 161554 w 1755765"/>
                <a:gd name="connsiteY6" fmla="*/ 130374 h 4047929"/>
                <a:gd name="connsiteX7" fmla="*/ 166697 w 1755765"/>
                <a:gd name="connsiteY7" fmla="*/ 163043 h 4047929"/>
                <a:gd name="connsiteX8" fmla="*/ 168512 w 1755765"/>
                <a:gd name="connsiteY8" fmla="*/ 199946 h 4047929"/>
                <a:gd name="connsiteX9" fmla="*/ 166092 w 1755765"/>
                <a:gd name="connsiteY9" fmla="*/ 241388 h 4047929"/>
                <a:gd name="connsiteX10" fmla="*/ 158830 w 1755765"/>
                <a:gd name="connsiteY10" fmla="*/ 287366 h 4047929"/>
                <a:gd name="connsiteX11" fmla="*/ 146425 w 1755765"/>
                <a:gd name="connsiteY11" fmla="*/ 338185 h 4047929"/>
                <a:gd name="connsiteX12" fmla="*/ 127666 w 1755765"/>
                <a:gd name="connsiteY12" fmla="*/ 394448 h 4047929"/>
                <a:gd name="connsiteX13" fmla="*/ 115564 w 1755765"/>
                <a:gd name="connsiteY13" fmla="*/ 424394 h 4047929"/>
                <a:gd name="connsiteX14" fmla="*/ 104974 w 1755765"/>
                <a:gd name="connsiteY14" fmla="*/ 450409 h 4047929"/>
                <a:gd name="connsiteX15" fmla="*/ 85912 w 1755765"/>
                <a:gd name="connsiteY15" fmla="*/ 500925 h 4047929"/>
                <a:gd name="connsiteX16" fmla="*/ 70179 w 1755765"/>
                <a:gd name="connsiteY16" fmla="*/ 550836 h 4047929"/>
                <a:gd name="connsiteX17" fmla="*/ 56866 w 1755765"/>
                <a:gd name="connsiteY17" fmla="*/ 598629 h 4047929"/>
                <a:gd name="connsiteX18" fmla="*/ 41738 w 1755765"/>
                <a:gd name="connsiteY18" fmla="*/ 668504 h 4047929"/>
                <a:gd name="connsiteX19" fmla="*/ 29635 w 1755765"/>
                <a:gd name="connsiteY19" fmla="*/ 755924 h 4047929"/>
                <a:gd name="connsiteX20" fmla="*/ 24492 w 1755765"/>
                <a:gd name="connsiteY20" fmla="*/ 836084 h 4047929"/>
                <a:gd name="connsiteX21" fmla="*/ 25702 w 1755765"/>
                <a:gd name="connsiteY21" fmla="*/ 909589 h 4047929"/>
                <a:gd name="connsiteX22" fmla="*/ 30846 w 1755765"/>
                <a:gd name="connsiteY22" fmla="*/ 974322 h 4047929"/>
                <a:gd name="connsiteX23" fmla="*/ 39318 w 1755765"/>
                <a:gd name="connsiteY23" fmla="*/ 1029981 h 4047929"/>
                <a:gd name="connsiteX24" fmla="*/ 44158 w 1755765"/>
                <a:gd name="connsiteY24" fmla="*/ 1053877 h 4047929"/>
                <a:gd name="connsiteX25" fmla="*/ 75928 w 1755765"/>
                <a:gd name="connsiteY25" fmla="*/ 1101368 h 4047929"/>
                <a:gd name="connsiteX26" fmla="*/ 120405 w 1755765"/>
                <a:gd name="connsiteY26" fmla="*/ 1174874 h 4047929"/>
                <a:gd name="connsiteX27" fmla="*/ 148241 w 1755765"/>
                <a:gd name="connsiteY27" fmla="*/ 1226600 h 4047929"/>
                <a:gd name="connsiteX28" fmla="*/ 173958 w 1755765"/>
                <a:gd name="connsiteY28" fmla="*/ 1280140 h 4047929"/>
                <a:gd name="connsiteX29" fmla="*/ 197256 w 1755765"/>
                <a:gd name="connsiteY29" fmla="*/ 1336101 h 4047929"/>
                <a:gd name="connsiteX30" fmla="*/ 217830 w 1755765"/>
                <a:gd name="connsiteY30" fmla="*/ 1394784 h 4047929"/>
                <a:gd name="connsiteX31" fmla="*/ 235076 w 1755765"/>
                <a:gd name="connsiteY31" fmla="*/ 1456492 h 4047929"/>
                <a:gd name="connsiteX32" fmla="*/ 249297 w 1755765"/>
                <a:gd name="connsiteY32" fmla="*/ 1521225 h 4047929"/>
                <a:gd name="connsiteX33" fmla="*/ 259887 w 1755765"/>
                <a:gd name="connsiteY33" fmla="*/ 1589891 h 4047929"/>
                <a:gd name="connsiteX34" fmla="*/ 266543 w 1755765"/>
                <a:gd name="connsiteY34" fmla="*/ 1661883 h 4047929"/>
                <a:gd name="connsiteX35" fmla="*/ 268359 w 1755765"/>
                <a:gd name="connsiteY35" fmla="*/ 1737809 h 4047929"/>
                <a:gd name="connsiteX36" fmla="*/ 265938 w 1755765"/>
                <a:gd name="connsiteY36" fmla="*/ 1818574 h 4047929"/>
                <a:gd name="connsiteX37" fmla="*/ 258676 w 1755765"/>
                <a:gd name="connsiteY37" fmla="*/ 1904178 h 4047929"/>
                <a:gd name="connsiteX38" fmla="*/ 245969 w 1755765"/>
                <a:gd name="connsiteY38" fmla="*/ 1994321 h 4047929"/>
                <a:gd name="connsiteX39" fmla="*/ 228118 w 1755765"/>
                <a:gd name="connsiteY39" fmla="*/ 2089605 h 4047929"/>
                <a:gd name="connsiteX40" fmla="*/ 216620 w 1755765"/>
                <a:gd name="connsiteY40" fmla="*/ 2139819 h 4047929"/>
                <a:gd name="connsiteX41" fmla="*/ 225092 w 1755765"/>
                <a:gd name="connsiteY41" fmla="*/ 2132861 h 4047929"/>
                <a:gd name="connsiteX42" fmla="*/ 280159 w 1755765"/>
                <a:gd name="connsiteY42" fmla="*/ 2080530 h 4047929"/>
                <a:gd name="connsiteX43" fmla="*/ 330384 w 1755765"/>
                <a:gd name="connsiteY43" fmla="*/ 2026990 h 4047929"/>
                <a:gd name="connsiteX44" fmla="*/ 386056 w 1755765"/>
                <a:gd name="connsiteY44" fmla="*/ 1959534 h 4047929"/>
                <a:gd name="connsiteX45" fmla="*/ 428113 w 1755765"/>
                <a:gd name="connsiteY45" fmla="*/ 1901154 h 4047929"/>
                <a:gd name="connsiteX46" fmla="*/ 455041 w 1755765"/>
                <a:gd name="connsiteY46" fmla="*/ 1858805 h 4047929"/>
                <a:gd name="connsiteX47" fmla="*/ 480154 w 1755765"/>
                <a:gd name="connsiteY47" fmla="*/ 1814036 h 4047929"/>
                <a:gd name="connsiteX48" fmla="*/ 502544 w 1755765"/>
                <a:gd name="connsiteY48" fmla="*/ 1767453 h 4047929"/>
                <a:gd name="connsiteX49" fmla="*/ 522210 w 1755765"/>
                <a:gd name="connsiteY49" fmla="*/ 1719054 h 4047929"/>
                <a:gd name="connsiteX50" fmla="*/ 537641 w 1755765"/>
                <a:gd name="connsiteY50" fmla="*/ 1668841 h 4047929"/>
                <a:gd name="connsiteX51" fmla="*/ 543692 w 1755765"/>
                <a:gd name="connsiteY51" fmla="*/ 1643129 h 4047929"/>
                <a:gd name="connsiteX52" fmla="*/ 549441 w 1755765"/>
                <a:gd name="connsiteY52" fmla="*/ 1611973 h 4047929"/>
                <a:gd name="connsiteX53" fmla="*/ 559728 w 1755765"/>
                <a:gd name="connsiteY53" fmla="*/ 1541190 h 4047929"/>
                <a:gd name="connsiteX54" fmla="*/ 563964 w 1755765"/>
                <a:gd name="connsiteY54" fmla="*/ 1501866 h 4047929"/>
                <a:gd name="connsiteX55" fmla="*/ 542482 w 1755765"/>
                <a:gd name="connsiteY55" fmla="*/ 1477364 h 4047929"/>
                <a:gd name="connsiteX56" fmla="*/ 504359 w 1755765"/>
                <a:gd name="connsiteY56" fmla="*/ 1428058 h 4047929"/>
                <a:gd name="connsiteX57" fmla="*/ 473195 w 1755765"/>
                <a:gd name="connsiteY57" fmla="*/ 1379055 h 4047929"/>
                <a:gd name="connsiteX58" fmla="*/ 448082 w 1755765"/>
                <a:gd name="connsiteY58" fmla="*/ 1330656 h 4047929"/>
                <a:gd name="connsiteX59" fmla="*/ 428718 w 1755765"/>
                <a:gd name="connsiteY59" fmla="*/ 1281955 h 4047929"/>
                <a:gd name="connsiteX60" fmla="*/ 414497 w 1755765"/>
                <a:gd name="connsiteY60" fmla="*/ 1232952 h 4047929"/>
                <a:gd name="connsiteX61" fmla="*/ 405118 w 1755765"/>
                <a:gd name="connsiteY61" fmla="*/ 1183948 h 4047929"/>
                <a:gd name="connsiteX62" fmla="*/ 400579 w 1755765"/>
                <a:gd name="connsiteY62" fmla="*/ 1134642 h 4047929"/>
                <a:gd name="connsiteX63" fmla="*/ 399672 w 1755765"/>
                <a:gd name="connsiteY63" fmla="*/ 1084429 h 4047929"/>
                <a:gd name="connsiteX64" fmla="*/ 402395 w 1755765"/>
                <a:gd name="connsiteY64" fmla="*/ 1033308 h 4047929"/>
                <a:gd name="connsiteX65" fmla="*/ 408446 w 1755765"/>
                <a:gd name="connsiteY65" fmla="*/ 981582 h 4047929"/>
                <a:gd name="connsiteX66" fmla="*/ 417523 w 1755765"/>
                <a:gd name="connsiteY66" fmla="*/ 928646 h 4047929"/>
                <a:gd name="connsiteX67" fmla="*/ 434164 w 1755765"/>
                <a:gd name="connsiteY67" fmla="*/ 847276 h 4047929"/>
                <a:gd name="connsiteX68" fmla="*/ 462605 w 1755765"/>
                <a:gd name="connsiteY68" fmla="*/ 732632 h 4047929"/>
                <a:gd name="connsiteX69" fmla="*/ 478036 w 1755765"/>
                <a:gd name="connsiteY69" fmla="*/ 672739 h 4047929"/>
                <a:gd name="connsiteX70" fmla="*/ 485902 w 1755765"/>
                <a:gd name="connsiteY70" fmla="*/ 641280 h 4047929"/>
                <a:gd name="connsiteX71" fmla="*/ 497702 w 1755765"/>
                <a:gd name="connsiteY71" fmla="*/ 581690 h 4047929"/>
                <a:gd name="connsiteX72" fmla="*/ 505266 w 1755765"/>
                <a:gd name="connsiteY72" fmla="*/ 526031 h 4047929"/>
                <a:gd name="connsiteX73" fmla="*/ 508897 w 1755765"/>
                <a:gd name="connsiteY73" fmla="*/ 474305 h 4047929"/>
                <a:gd name="connsiteX74" fmla="*/ 509200 w 1755765"/>
                <a:gd name="connsiteY74" fmla="*/ 426814 h 4047929"/>
                <a:gd name="connsiteX75" fmla="*/ 506780 w 1755765"/>
                <a:gd name="connsiteY75" fmla="*/ 383256 h 4047929"/>
                <a:gd name="connsiteX76" fmla="*/ 502241 w 1755765"/>
                <a:gd name="connsiteY76" fmla="*/ 343629 h 4047929"/>
                <a:gd name="connsiteX77" fmla="*/ 495282 w 1755765"/>
                <a:gd name="connsiteY77" fmla="*/ 308541 h 4047929"/>
                <a:gd name="connsiteX78" fmla="*/ 483784 w 1755765"/>
                <a:gd name="connsiteY78" fmla="*/ 261957 h 4047929"/>
                <a:gd name="connsiteX79" fmla="*/ 465631 w 1755765"/>
                <a:gd name="connsiteY79" fmla="*/ 214768 h 4047929"/>
                <a:gd name="connsiteX80" fmla="*/ 442938 w 1755765"/>
                <a:gd name="connsiteY80" fmla="*/ 171512 h 4047929"/>
                <a:gd name="connsiteX81" fmla="*/ 439005 w 1755765"/>
                <a:gd name="connsiteY81" fmla="*/ 166673 h 4047929"/>
                <a:gd name="connsiteX82" fmla="*/ 449292 w 1755765"/>
                <a:gd name="connsiteY82" fmla="*/ 176352 h 4047929"/>
                <a:gd name="connsiteX83" fmla="*/ 468354 w 1755765"/>
                <a:gd name="connsiteY83" fmla="*/ 197224 h 4047929"/>
                <a:gd name="connsiteX84" fmla="*/ 484692 w 1755765"/>
                <a:gd name="connsiteY84" fmla="*/ 219608 h 4047929"/>
                <a:gd name="connsiteX85" fmla="*/ 499820 w 1755765"/>
                <a:gd name="connsiteY85" fmla="*/ 242900 h 4047929"/>
                <a:gd name="connsiteX86" fmla="*/ 512831 w 1755765"/>
                <a:gd name="connsiteY86" fmla="*/ 268007 h 4047929"/>
                <a:gd name="connsiteX87" fmla="*/ 523723 w 1755765"/>
                <a:gd name="connsiteY87" fmla="*/ 294626 h 4047929"/>
                <a:gd name="connsiteX88" fmla="*/ 537036 w 1755765"/>
                <a:gd name="connsiteY88" fmla="*/ 336975 h 4047929"/>
                <a:gd name="connsiteX89" fmla="*/ 548836 w 1755765"/>
                <a:gd name="connsiteY89" fmla="*/ 398985 h 4047929"/>
                <a:gd name="connsiteX90" fmla="*/ 555190 w 1755765"/>
                <a:gd name="connsiteY90" fmla="*/ 466138 h 4047929"/>
                <a:gd name="connsiteX91" fmla="*/ 556097 w 1755765"/>
                <a:gd name="connsiteY91" fmla="*/ 538736 h 4047929"/>
                <a:gd name="connsiteX92" fmla="*/ 553072 w 1755765"/>
                <a:gd name="connsiteY92" fmla="*/ 616173 h 4047929"/>
                <a:gd name="connsiteX93" fmla="*/ 550046 w 1755765"/>
                <a:gd name="connsiteY93" fmla="*/ 657010 h 4047929"/>
                <a:gd name="connsiteX94" fmla="*/ 577882 w 1755765"/>
                <a:gd name="connsiteY94" fmla="*/ 650657 h 4047929"/>
                <a:gd name="connsiteX95" fmla="*/ 628713 w 1755765"/>
                <a:gd name="connsiteY95" fmla="*/ 633415 h 4047929"/>
                <a:gd name="connsiteX96" fmla="*/ 674702 w 1755765"/>
                <a:gd name="connsiteY96" fmla="*/ 611939 h 4047929"/>
                <a:gd name="connsiteX97" fmla="*/ 704959 w 1755765"/>
                <a:gd name="connsiteY97" fmla="*/ 591974 h 4047929"/>
                <a:gd name="connsiteX98" fmla="*/ 722810 w 1755765"/>
                <a:gd name="connsiteY98" fmla="*/ 576547 h 4047929"/>
                <a:gd name="connsiteX99" fmla="*/ 739754 w 1755765"/>
                <a:gd name="connsiteY99" fmla="*/ 560213 h 4047929"/>
                <a:gd name="connsiteX100" fmla="*/ 754580 w 1755765"/>
                <a:gd name="connsiteY100" fmla="*/ 542668 h 4047929"/>
                <a:gd name="connsiteX101" fmla="*/ 767590 w 1755765"/>
                <a:gd name="connsiteY101" fmla="*/ 523006 h 4047929"/>
                <a:gd name="connsiteX102" fmla="*/ 779087 w 1755765"/>
                <a:gd name="connsiteY102" fmla="*/ 501832 h 4047929"/>
                <a:gd name="connsiteX103" fmla="*/ 787862 w 1755765"/>
                <a:gd name="connsiteY103" fmla="*/ 479145 h 4047929"/>
                <a:gd name="connsiteX104" fmla="*/ 795426 w 1755765"/>
                <a:gd name="connsiteY104" fmla="*/ 454341 h 4047929"/>
                <a:gd name="connsiteX105" fmla="*/ 800872 w 1755765"/>
                <a:gd name="connsiteY105" fmla="*/ 428024 h 4047929"/>
                <a:gd name="connsiteX106" fmla="*/ 804200 w 1755765"/>
                <a:gd name="connsiteY106" fmla="*/ 400195 h 4047929"/>
                <a:gd name="connsiteX107" fmla="*/ 804805 w 1755765"/>
                <a:gd name="connsiteY107" fmla="*/ 385373 h 4047929"/>
                <a:gd name="connsiteX108" fmla="*/ 805713 w 1755765"/>
                <a:gd name="connsiteY108" fmla="*/ 369644 h 4047929"/>
                <a:gd name="connsiteX109" fmla="*/ 809041 w 1755765"/>
                <a:gd name="connsiteY109" fmla="*/ 340907 h 4047929"/>
                <a:gd name="connsiteX110" fmla="*/ 814185 w 1755765"/>
                <a:gd name="connsiteY110" fmla="*/ 315498 h 4047929"/>
                <a:gd name="connsiteX111" fmla="*/ 821446 w 1755765"/>
                <a:gd name="connsiteY111" fmla="*/ 292811 h 4047929"/>
                <a:gd name="connsiteX112" fmla="*/ 833549 w 1755765"/>
                <a:gd name="connsiteY112" fmla="*/ 263469 h 4047929"/>
                <a:gd name="connsiteX113" fmla="*/ 852610 w 1755765"/>
                <a:gd name="connsiteY113" fmla="*/ 233220 h 4047929"/>
                <a:gd name="connsiteX114" fmla="*/ 873185 w 1755765"/>
                <a:gd name="connsiteY114" fmla="*/ 212046 h 4047929"/>
                <a:gd name="connsiteX115" fmla="*/ 891944 w 1755765"/>
                <a:gd name="connsiteY115" fmla="*/ 197829 h 4047929"/>
                <a:gd name="connsiteX116" fmla="*/ 912821 w 1755765"/>
                <a:gd name="connsiteY116" fmla="*/ 186939 h 4047929"/>
                <a:gd name="connsiteX117" fmla="*/ 916149 w 1755765"/>
                <a:gd name="connsiteY117" fmla="*/ 186032 h 4047929"/>
                <a:gd name="connsiteX118" fmla="*/ 906770 w 1755765"/>
                <a:gd name="connsiteY118" fmla="*/ 194502 h 4047929"/>
                <a:gd name="connsiteX119" fmla="*/ 891641 w 1755765"/>
                <a:gd name="connsiteY119" fmla="*/ 212349 h 4047929"/>
                <a:gd name="connsiteX120" fmla="*/ 879841 w 1755765"/>
                <a:gd name="connsiteY120" fmla="*/ 233220 h 4047929"/>
                <a:gd name="connsiteX121" fmla="*/ 871370 w 1755765"/>
                <a:gd name="connsiteY121" fmla="*/ 255605 h 4047929"/>
                <a:gd name="connsiteX122" fmla="*/ 865621 w 1755765"/>
                <a:gd name="connsiteY122" fmla="*/ 279501 h 4047929"/>
                <a:gd name="connsiteX123" fmla="*/ 861990 w 1755765"/>
                <a:gd name="connsiteY123" fmla="*/ 304911 h 4047929"/>
                <a:gd name="connsiteX124" fmla="*/ 859267 w 1755765"/>
                <a:gd name="connsiteY124" fmla="*/ 345444 h 4047929"/>
                <a:gd name="connsiteX125" fmla="*/ 857754 w 1755765"/>
                <a:gd name="connsiteY125" fmla="*/ 402313 h 4047929"/>
                <a:gd name="connsiteX126" fmla="*/ 854123 w 1755765"/>
                <a:gd name="connsiteY126" fmla="*/ 459786 h 4047929"/>
                <a:gd name="connsiteX127" fmla="*/ 847467 w 1755765"/>
                <a:gd name="connsiteY127" fmla="*/ 503042 h 4047929"/>
                <a:gd name="connsiteX128" fmla="*/ 840508 w 1755765"/>
                <a:gd name="connsiteY128" fmla="*/ 531174 h 4047929"/>
                <a:gd name="connsiteX129" fmla="*/ 830221 w 1755765"/>
                <a:gd name="connsiteY129" fmla="*/ 558700 h 4047929"/>
                <a:gd name="connsiteX130" fmla="*/ 816605 w 1755765"/>
                <a:gd name="connsiteY130" fmla="*/ 585017 h 4047929"/>
                <a:gd name="connsiteX131" fmla="*/ 808436 w 1755765"/>
                <a:gd name="connsiteY131" fmla="*/ 597722 h 4047929"/>
                <a:gd name="connsiteX132" fmla="*/ 794518 w 1755765"/>
                <a:gd name="connsiteY132" fmla="*/ 615871 h 4047929"/>
                <a:gd name="connsiteX133" fmla="*/ 762749 w 1755765"/>
                <a:gd name="connsiteY133" fmla="*/ 647330 h 4047929"/>
                <a:gd name="connsiteX134" fmla="*/ 727954 w 1755765"/>
                <a:gd name="connsiteY134" fmla="*/ 673042 h 4047929"/>
                <a:gd name="connsiteX135" fmla="*/ 690738 w 1755765"/>
                <a:gd name="connsiteY135" fmla="*/ 694216 h 4047929"/>
                <a:gd name="connsiteX136" fmla="*/ 653523 w 1755765"/>
                <a:gd name="connsiteY136" fmla="*/ 710853 h 4047929"/>
                <a:gd name="connsiteX137" fmla="*/ 617518 w 1755765"/>
                <a:gd name="connsiteY137" fmla="*/ 723255 h 4047929"/>
                <a:gd name="connsiteX138" fmla="*/ 567595 w 1755765"/>
                <a:gd name="connsiteY138" fmla="*/ 735960 h 4047929"/>
                <a:gd name="connsiteX139" fmla="*/ 542180 w 1755765"/>
                <a:gd name="connsiteY139" fmla="*/ 740497 h 4047929"/>
                <a:gd name="connsiteX140" fmla="*/ 532195 w 1755765"/>
                <a:gd name="connsiteY140" fmla="*/ 826102 h 4047929"/>
                <a:gd name="connsiteX141" fmla="*/ 520395 w 1755765"/>
                <a:gd name="connsiteY141" fmla="*/ 917757 h 4047929"/>
                <a:gd name="connsiteX142" fmla="*/ 515554 w 1755765"/>
                <a:gd name="connsiteY142" fmla="*/ 961315 h 4047929"/>
                <a:gd name="connsiteX143" fmla="*/ 511923 w 1755765"/>
                <a:gd name="connsiteY143" fmla="*/ 1038148 h 4047929"/>
                <a:gd name="connsiteX144" fmla="*/ 514646 w 1755765"/>
                <a:gd name="connsiteY144" fmla="*/ 1104091 h 4047929"/>
                <a:gd name="connsiteX145" fmla="*/ 522815 w 1755765"/>
                <a:gd name="connsiteY145" fmla="*/ 1159144 h 4047929"/>
                <a:gd name="connsiteX146" fmla="*/ 534918 w 1755765"/>
                <a:gd name="connsiteY146" fmla="*/ 1205425 h 4047929"/>
                <a:gd name="connsiteX147" fmla="*/ 550046 w 1755765"/>
                <a:gd name="connsiteY147" fmla="*/ 1243236 h 4047929"/>
                <a:gd name="connsiteX148" fmla="*/ 566082 w 1755765"/>
                <a:gd name="connsiteY148" fmla="*/ 1272881 h 4047929"/>
                <a:gd name="connsiteX149" fmla="*/ 583026 w 1755765"/>
                <a:gd name="connsiteY149" fmla="*/ 1295567 h 4047929"/>
                <a:gd name="connsiteX150" fmla="*/ 591195 w 1755765"/>
                <a:gd name="connsiteY150" fmla="*/ 1304340 h 4047929"/>
                <a:gd name="connsiteX151" fmla="*/ 595733 w 1755765"/>
                <a:gd name="connsiteY151" fmla="*/ 1277720 h 4047929"/>
                <a:gd name="connsiteX152" fmla="*/ 607231 w 1755765"/>
                <a:gd name="connsiteY152" fmla="*/ 1224785 h 4047929"/>
                <a:gd name="connsiteX153" fmla="*/ 621451 w 1755765"/>
                <a:gd name="connsiteY153" fmla="*/ 1171849 h 4047929"/>
                <a:gd name="connsiteX154" fmla="*/ 638698 w 1755765"/>
                <a:gd name="connsiteY154" fmla="*/ 1120123 h 4047929"/>
                <a:gd name="connsiteX155" fmla="*/ 658969 w 1755765"/>
                <a:gd name="connsiteY155" fmla="*/ 1069607 h 4047929"/>
                <a:gd name="connsiteX156" fmla="*/ 683780 w 1755765"/>
                <a:gd name="connsiteY156" fmla="*/ 1021208 h 4047929"/>
                <a:gd name="connsiteX157" fmla="*/ 712220 w 1755765"/>
                <a:gd name="connsiteY157" fmla="*/ 975230 h 4047929"/>
                <a:gd name="connsiteX158" fmla="*/ 746108 w 1755765"/>
                <a:gd name="connsiteY158" fmla="*/ 932579 h 4047929"/>
                <a:gd name="connsiteX159" fmla="*/ 784836 w 1755765"/>
                <a:gd name="connsiteY159" fmla="*/ 893860 h 4047929"/>
                <a:gd name="connsiteX160" fmla="*/ 829010 w 1755765"/>
                <a:gd name="connsiteY160" fmla="*/ 859073 h 4047929"/>
                <a:gd name="connsiteX161" fmla="*/ 879841 w 1755765"/>
                <a:gd name="connsiteY161" fmla="*/ 829127 h 4047929"/>
                <a:gd name="connsiteX162" fmla="*/ 922503 w 1755765"/>
                <a:gd name="connsiteY162" fmla="*/ 810372 h 4047929"/>
                <a:gd name="connsiteX163" fmla="*/ 952759 w 1755765"/>
                <a:gd name="connsiteY163" fmla="*/ 799483 h 4047929"/>
                <a:gd name="connsiteX164" fmla="*/ 984831 w 1755765"/>
                <a:gd name="connsiteY164" fmla="*/ 789803 h 4047929"/>
                <a:gd name="connsiteX165" fmla="*/ 1019021 w 1755765"/>
                <a:gd name="connsiteY165" fmla="*/ 781938 h 4047929"/>
                <a:gd name="connsiteX166" fmla="*/ 1054724 w 1755765"/>
                <a:gd name="connsiteY166" fmla="*/ 775888 h 4047929"/>
                <a:gd name="connsiteX167" fmla="*/ 1092544 w 1755765"/>
                <a:gd name="connsiteY167" fmla="*/ 771351 h 4047929"/>
                <a:gd name="connsiteX168" fmla="*/ 1152754 w 1755765"/>
                <a:gd name="connsiteY168" fmla="*/ 767721 h 4047929"/>
                <a:gd name="connsiteX169" fmla="*/ 1240800 w 1755765"/>
                <a:gd name="connsiteY169" fmla="*/ 769839 h 4047929"/>
                <a:gd name="connsiteX170" fmla="*/ 1288908 w 1755765"/>
                <a:gd name="connsiteY170" fmla="*/ 774376 h 4047929"/>
                <a:gd name="connsiteX171" fmla="*/ 1281647 w 1755765"/>
                <a:gd name="connsiteY171" fmla="*/ 774376 h 4047929"/>
                <a:gd name="connsiteX172" fmla="*/ 1233236 w 1755765"/>
                <a:gd name="connsiteY172" fmla="*/ 780426 h 4047929"/>
                <a:gd name="connsiteX173" fmla="*/ 1186036 w 1755765"/>
                <a:gd name="connsiteY173" fmla="*/ 789803 h 4047929"/>
                <a:gd name="connsiteX174" fmla="*/ 1129457 w 1755765"/>
                <a:gd name="connsiteY174" fmla="*/ 805533 h 4047929"/>
                <a:gd name="connsiteX175" fmla="*/ 1067128 w 1755765"/>
                <a:gd name="connsiteY175" fmla="*/ 828824 h 4047929"/>
                <a:gd name="connsiteX176" fmla="*/ 1019021 w 1755765"/>
                <a:gd name="connsiteY176" fmla="*/ 852116 h 4047929"/>
                <a:gd name="connsiteX177" fmla="*/ 986344 w 1755765"/>
                <a:gd name="connsiteY177" fmla="*/ 871173 h 4047929"/>
                <a:gd name="connsiteX178" fmla="*/ 954574 w 1755765"/>
                <a:gd name="connsiteY178" fmla="*/ 892650 h 4047929"/>
                <a:gd name="connsiteX179" fmla="*/ 923410 w 1755765"/>
                <a:gd name="connsiteY179" fmla="*/ 916849 h 4047929"/>
                <a:gd name="connsiteX180" fmla="*/ 908282 w 1755765"/>
                <a:gd name="connsiteY180" fmla="*/ 930764 h 4047929"/>
                <a:gd name="connsiteX181" fmla="*/ 919477 w 1755765"/>
                <a:gd name="connsiteY181" fmla="*/ 945283 h 4047929"/>
                <a:gd name="connsiteX182" fmla="*/ 942774 w 1755765"/>
                <a:gd name="connsiteY182" fmla="*/ 971600 h 4047929"/>
                <a:gd name="connsiteX183" fmla="*/ 968492 w 1755765"/>
                <a:gd name="connsiteY183" fmla="*/ 994287 h 4047929"/>
                <a:gd name="connsiteX184" fmla="*/ 995118 w 1755765"/>
                <a:gd name="connsiteY184" fmla="*/ 1013344 h 4047929"/>
                <a:gd name="connsiteX185" fmla="*/ 1022954 w 1755765"/>
                <a:gd name="connsiteY185" fmla="*/ 1029376 h 4047929"/>
                <a:gd name="connsiteX186" fmla="*/ 1052000 w 1755765"/>
                <a:gd name="connsiteY186" fmla="*/ 1042383 h 4047929"/>
                <a:gd name="connsiteX187" fmla="*/ 1082257 w 1755765"/>
                <a:gd name="connsiteY187" fmla="*/ 1052667 h 4047929"/>
                <a:gd name="connsiteX188" fmla="*/ 1113118 w 1755765"/>
                <a:gd name="connsiteY188" fmla="*/ 1059927 h 4047929"/>
                <a:gd name="connsiteX189" fmla="*/ 1144888 w 1755765"/>
                <a:gd name="connsiteY189" fmla="*/ 1064767 h 4047929"/>
                <a:gd name="connsiteX190" fmla="*/ 1176960 w 1755765"/>
                <a:gd name="connsiteY190" fmla="*/ 1067187 h 4047929"/>
                <a:gd name="connsiteX191" fmla="*/ 1225975 w 1755765"/>
                <a:gd name="connsiteY191" fmla="*/ 1067489 h 4047929"/>
                <a:gd name="connsiteX192" fmla="*/ 1291934 w 1755765"/>
                <a:gd name="connsiteY192" fmla="*/ 1060835 h 4047929"/>
                <a:gd name="connsiteX193" fmla="*/ 1356683 w 1755765"/>
                <a:gd name="connsiteY193" fmla="*/ 1047828 h 4047929"/>
                <a:gd name="connsiteX194" fmla="*/ 1419314 w 1755765"/>
                <a:gd name="connsiteY194" fmla="*/ 1031191 h 4047929"/>
                <a:gd name="connsiteX195" fmla="*/ 1478616 w 1755765"/>
                <a:gd name="connsiteY195" fmla="*/ 1010621 h 4047929"/>
                <a:gd name="connsiteX196" fmla="*/ 1533380 w 1755765"/>
                <a:gd name="connsiteY196" fmla="*/ 989144 h 4047929"/>
                <a:gd name="connsiteX197" fmla="*/ 1582396 w 1755765"/>
                <a:gd name="connsiteY197" fmla="*/ 967063 h 4047929"/>
                <a:gd name="connsiteX198" fmla="*/ 1676493 w 1755765"/>
                <a:gd name="connsiteY198" fmla="*/ 918967 h 4047929"/>
                <a:gd name="connsiteX199" fmla="*/ 1693739 w 1755765"/>
                <a:gd name="connsiteY199" fmla="*/ 908077 h 4047929"/>
                <a:gd name="connsiteX200" fmla="*/ 1673165 w 1755765"/>
                <a:gd name="connsiteY200" fmla="*/ 925319 h 4047929"/>
                <a:gd name="connsiteX201" fmla="*/ 1632319 w 1755765"/>
                <a:gd name="connsiteY201" fmla="*/ 957080 h 4047929"/>
                <a:gd name="connsiteX202" fmla="*/ 1592380 w 1755765"/>
                <a:gd name="connsiteY202" fmla="*/ 985515 h 4047929"/>
                <a:gd name="connsiteX203" fmla="*/ 1552744 w 1755765"/>
                <a:gd name="connsiteY203" fmla="*/ 1011529 h 4047929"/>
                <a:gd name="connsiteX204" fmla="*/ 1514319 w 1755765"/>
                <a:gd name="connsiteY204" fmla="*/ 1033913 h 4047929"/>
                <a:gd name="connsiteX205" fmla="*/ 1476498 w 1755765"/>
                <a:gd name="connsiteY205" fmla="*/ 1053877 h 4047929"/>
                <a:gd name="connsiteX206" fmla="*/ 1421734 w 1755765"/>
                <a:gd name="connsiteY206" fmla="*/ 1079287 h 4047929"/>
                <a:gd name="connsiteX207" fmla="*/ 1351842 w 1755765"/>
                <a:gd name="connsiteY207" fmla="*/ 1104091 h 4047929"/>
                <a:gd name="connsiteX208" fmla="*/ 1285278 w 1755765"/>
                <a:gd name="connsiteY208" fmla="*/ 1119518 h 4047929"/>
                <a:gd name="connsiteX209" fmla="*/ 1222647 w 1755765"/>
                <a:gd name="connsiteY209" fmla="*/ 1127988 h 4047929"/>
                <a:gd name="connsiteX210" fmla="*/ 1163949 w 1755765"/>
                <a:gd name="connsiteY210" fmla="*/ 1129198 h 4047929"/>
                <a:gd name="connsiteX211" fmla="*/ 1109185 w 1755765"/>
                <a:gd name="connsiteY211" fmla="*/ 1124358 h 4047929"/>
                <a:gd name="connsiteX212" fmla="*/ 1058657 w 1755765"/>
                <a:gd name="connsiteY212" fmla="*/ 1114980 h 4047929"/>
                <a:gd name="connsiteX213" fmla="*/ 1012667 w 1755765"/>
                <a:gd name="connsiteY213" fmla="*/ 1101973 h 4047929"/>
                <a:gd name="connsiteX214" fmla="*/ 970610 w 1755765"/>
                <a:gd name="connsiteY214" fmla="*/ 1085941 h 4047929"/>
                <a:gd name="connsiteX215" fmla="*/ 933395 w 1755765"/>
                <a:gd name="connsiteY215" fmla="*/ 1068397 h 4047929"/>
                <a:gd name="connsiteX216" fmla="*/ 901021 w 1755765"/>
                <a:gd name="connsiteY216" fmla="*/ 1049945 h 4047929"/>
                <a:gd name="connsiteX217" fmla="*/ 860477 w 1755765"/>
                <a:gd name="connsiteY217" fmla="*/ 1022721 h 4047929"/>
                <a:gd name="connsiteX218" fmla="*/ 840810 w 1755765"/>
                <a:gd name="connsiteY218" fmla="*/ 1006991 h 4047929"/>
                <a:gd name="connsiteX219" fmla="*/ 827195 w 1755765"/>
                <a:gd name="connsiteY219" fmla="*/ 1027561 h 4047929"/>
                <a:gd name="connsiteX220" fmla="*/ 802385 w 1755765"/>
                <a:gd name="connsiteY220" fmla="*/ 1071724 h 4047929"/>
                <a:gd name="connsiteX221" fmla="*/ 781810 w 1755765"/>
                <a:gd name="connsiteY221" fmla="*/ 1121333 h 4047929"/>
                <a:gd name="connsiteX222" fmla="*/ 765169 w 1755765"/>
                <a:gd name="connsiteY222" fmla="*/ 1175781 h 4047929"/>
                <a:gd name="connsiteX223" fmla="*/ 759420 w 1755765"/>
                <a:gd name="connsiteY223" fmla="*/ 1205425 h 4047929"/>
                <a:gd name="connsiteX224" fmla="*/ 743990 w 1755765"/>
                <a:gd name="connsiteY224" fmla="*/ 1288913 h 4047929"/>
                <a:gd name="connsiteX225" fmla="*/ 721600 w 1755765"/>
                <a:gd name="connsiteY225" fmla="*/ 1441065 h 4047929"/>
                <a:gd name="connsiteX226" fmla="*/ 712220 w 1755765"/>
                <a:gd name="connsiteY226" fmla="*/ 1510638 h 4047929"/>
                <a:gd name="connsiteX227" fmla="*/ 722508 w 1755765"/>
                <a:gd name="connsiteY227" fmla="*/ 1501563 h 4047929"/>
                <a:gd name="connsiteX228" fmla="*/ 745200 w 1755765"/>
                <a:gd name="connsiteY228" fmla="*/ 1484322 h 4047929"/>
                <a:gd name="connsiteX229" fmla="*/ 771523 w 1755765"/>
                <a:gd name="connsiteY229" fmla="*/ 1467684 h 4047929"/>
                <a:gd name="connsiteX230" fmla="*/ 801174 w 1755765"/>
                <a:gd name="connsiteY230" fmla="*/ 1452862 h 4047929"/>
                <a:gd name="connsiteX231" fmla="*/ 835062 w 1755765"/>
                <a:gd name="connsiteY231" fmla="*/ 1439855 h 4047929"/>
                <a:gd name="connsiteX232" fmla="*/ 872580 w 1755765"/>
                <a:gd name="connsiteY232" fmla="*/ 1429873 h 4047929"/>
                <a:gd name="connsiteX233" fmla="*/ 914334 w 1755765"/>
                <a:gd name="connsiteY233" fmla="*/ 1423218 h 4047929"/>
                <a:gd name="connsiteX234" fmla="*/ 960021 w 1755765"/>
                <a:gd name="connsiteY234" fmla="*/ 1420496 h 4047929"/>
                <a:gd name="connsiteX235" fmla="*/ 984831 w 1755765"/>
                <a:gd name="connsiteY235" fmla="*/ 1421101 h 4047929"/>
                <a:gd name="connsiteX236" fmla="*/ 1009036 w 1755765"/>
                <a:gd name="connsiteY236" fmla="*/ 1422311 h 4047929"/>
                <a:gd name="connsiteX237" fmla="*/ 1058052 w 1755765"/>
                <a:gd name="connsiteY237" fmla="*/ 1426546 h 4047929"/>
                <a:gd name="connsiteX238" fmla="*/ 1133088 w 1755765"/>
                <a:gd name="connsiteY238" fmla="*/ 1436528 h 4047929"/>
                <a:gd name="connsiteX239" fmla="*/ 1234749 w 1755765"/>
                <a:gd name="connsiteY239" fmla="*/ 1450140 h 4047929"/>
                <a:gd name="connsiteX240" fmla="*/ 1310693 w 1755765"/>
                <a:gd name="connsiteY240" fmla="*/ 1456795 h 4047929"/>
                <a:gd name="connsiteX241" fmla="*/ 1361221 w 1755765"/>
                <a:gd name="connsiteY241" fmla="*/ 1457702 h 4047929"/>
                <a:gd name="connsiteX242" fmla="*/ 1411144 w 1755765"/>
                <a:gd name="connsiteY242" fmla="*/ 1454980 h 4047929"/>
                <a:gd name="connsiteX243" fmla="*/ 1461067 w 1755765"/>
                <a:gd name="connsiteY243" fmla="*/ 1447115 h 4047929"/>
                <a:gd name="connsiteX244" fmla="*/ 1509478 w 1755765"/>
                <a:gd name="connsiteY244" fmla="*/ 1433806 h 4047929"/>
                <a:gd name="connsiteX245" fmla="*/ 1557283 w 1755765"/>
                <a:gd name="connsiteY245" fmla="*/ 1413841 h 4047929"/>
                <a:gd name="connsiteX246" fmla="*/ 1604180 w 1755765"/>
                <a:gd name="connsiteY246" fmla="*/ 1386012 h 4047929"/>
                <a:gd name="connsiteX247" fmla="*/ 1638068 w 1755765"/>
                <a:gd name="connsiteY247" fmla="*/ 1359090 h 4047929"/>
                <a:gd name="connsiteX248" fmla="*/ 1660457 w 1755765"/>
                <a:gd name="connsiteY248" fmla="*/ 1338824 h 4047929"/>
                <a:gd name="connsiteX249" fmla="*/ 1682544 w 1755765"/>
                <a:gd name="connsiteY249" fmla="*/ 1316137 h 4047929"/>
                <a:gd name="connsiteX250" fmla="*/ 1704026 w 1755765"/>
                <a:gd name="connsiteY250" fmla="*/ 1290728 h 4047929"/>
                <a:gd name="connsiteX251" fmla="*/ 1735493 w 1755765"/>
                <a:gd name="connsiteY251" fmla="*/ 1247774 h 4047929"/>
                <a:gd name="connsiteX252" fmla="*/ 1755765 w 1755765"/>
                <a:gd name="connsiteY252" fmla="*/ 1215407 h 4047929"/>
                <a:gd name="connsiteX253" fmla="*/ 1755160 w 1755765"/>
                <a:gd name="connsiteY253" fmla="*/ 1218130 h 4047929"/>
                <a:gd name="connsiteX254" fmla="*/ 1744873 w 1755765"/>
                <a:gd name="connsiteY254" fmla="*/ 1246564 h 4047929"/>
                <a:gd name="connsiteX255" fmla="*/ 1728534 w 1755765"/>
                <a:gd name="connsiteY255" fmla="*/ 1281653 h 4047929"/>
                <a:gd name="connsiteX256" fmla="*/ 1713104 w 1755765"/>
                <a:gd name="connsiteY256" fmla="*/ 1308877 h 4047929"/>
                <a:gd name="connsiteX257" fmla="*/ 1693437 w 1755765"/>
                <a:gd name="connsiteY257" fmla="*/ 1338521 h 4047929"/>
                <a:gd name="connsiteX258" fmla="*/ 1669534 w 1755765"/>
                <a:gd name="connsiteY258" fmla="*/ 1369073 h 4047929"/>
                <a:gd name="connsiteX259" fmla="*/ 1640488 w 1755765"/>
                <a:gd name="connsiteY259" fmla="*/ 1399624 h 4047929"/>
                <a:gd name="connsiteX260" fmla="*/ 1606298 w 1755765"/>
                <a:gd name="connsiteY260" fmla="*/ 1428663 h 4047929"/>
                <a:gd name="connsiteX261" fmla="*/ 1566965 w 1755765"/>
                <a:gd name="connsiteY261" fmla="*/ 1455282 h 4047929"/>
                <a:gd name="connsiteX262" fmla="*/ 1521278 w 1755765"/>
                <a:gd name="connsiteY262" fmla="*/ 1478877 h 4047929"/>
                <a:gd name="connsiteX263" fmla="*/ 1469539 w 1755765"/>
                <a:gd name="connsiteY263" fmla="*/ 1497631 h 4047929"/>
                <a:gd name="connsiteX264" fmla="*/ 1411447 w 1755765"/>
                <a:gd name="connsiteY264" fmla="*/ 1510638 h 4047929"/>
                <a:gd name="connsiteX265" fmla="*/ 1363036 w 1755765"/>
                <a:gd name="connsiteY265" fmla="*/ 1515781 h 4047929"/>
                <a:gd name="connsiteX266" fmla="*/ 1328242 w 1755765"/>
                <a:gd name="connsiteY266" fmla="*/ 1516688 h 4047929"/>
                <a:gd name="connsiteX267" fmla="*/ 1291934 w 1755765"/>
                <a:gd name="connsiteY267" fmla="*/ 1516083 h 4047929"/>
                <a:gd name="connsiteX268" fmla="*/ 1253811 w 1755765"/>
                <a:gd name="connsiteY268" fmla="*/ 1512756 h 4047929"/>
                <a:gd name="connsiteX269" fmla="*/ 1233842 w 1755765"/>
                <a:gd name="connsiteY269" fmla="*/ 1510638 h 4047929"/>
                <a:gd name="connsiteX270" fmla="*/ 1238682 w 1755765"/>
                <a:gd name="connsiteY270" fmla="*/ 1529090 h 4047929"/>
                <a:gd name="connsiteX271" fmla="*/ 1253811 w 1755765"/>
                <a:gd name="connsiteY271" fmla="*/ 1562364 h 4047929"/>
                <a:gd name="connsiteX272" fmla="*/ 1274990 w 1755765"/>
                <a:gd name="connsiteY272" fmla="*/ 1590798 h 4047929"/>
                <a:gd name="connsiteX273" fmla="*/ 1300406 w 1755765"/>
                <a:gd name="connsiteY273" fmla="*/ 1615905 h 4047929"/>
                <a:gd name="connsiteX274" fmla="*/ 1330057 w 1755765"/>
                <a:gd name="connsiteY274" fmla="*/ 1637079 h 4047929"/>
                <a:gd name="connsiteX275" fmla="*/ 1362129 w 1755765"/>
                <a:gd name="connsiteY275" fmla="*/ 1655229 h 4047929"/>
                <a:gd name="connsiteX276" fmla="*/ 1396318 w 1755765"/>
                <a:gd name="connsiteY276" fmla="*/ 1669748 h 4047929"/>
                <a:gd name="connsiteX277" fmla="*/ 1431114 w 1755765"/>
                <a:gd name="connsiteY277" fmla="*/ 1681848 h 4047929"/>
                <a:gd name="connsiteX278" fmla="*/ 1483154 w 1755765"/>
                <a:gd name="connsiteY278" fmla="*/ 1695157 h 4047929"/>
                <a:gd name="connsiteX279" fmla="*/ 1546693 w 1755765"/>
                <a:gd name="connsiteY279" fmla="*/ 1705745 h 4047929"/>
                <a:gd name="connsiteX280" fmla="*/ 1617796 w 1755765"/>
                <a:gd name="connsiteY280" fmla="*/ 1711794 h 4047929"/>
                <a:gd name="connsiteX281" fmla="*/ 1628386 w 1755765"/>
                <a:gd name="connsiteY281" fmla="*/ 1711794 h 4047929"/>
                <a:gd name="connsiteX282" fmla="*/ 1594801 w 1755765"/>
                <a:gd name="connsiteY282" fmla="*/ 1716332 h 4047929"/>
                <a:gd name="connsiteX283" fmla="*/ 1531868 w 1755765"/>
                <a:gd name="connsiteY283" fmla="*/ 1720567 h 4047929"/>
                <a:gd name="connsiteX284" fmla="*/ 1474985 w 1755765"/>
                <a:gd name="connsiteY284" fmla="*/ 1720264 h 4047929"/>
                <a:gd name="connsiteX285" fmla="*/ 1423549 w 1755765"/>
                <a:gd name="connsiteY285" fmla="*/ 1715122 h 4047929"/>
                <a:gd name="connsiteX286" fmla="*/ 1377257 w 1755765"/>
                <a:gd name="connsiteY286" fmla="*/ 1705745 h 4047929"/>
                <a:gd name="connsiteX287" fmla="*/ 1335806 w 1755765"/>
                <a:gd name="connsiteY287" fmla="*/ 1693342 h 4047929"/>
                <a:gd name="connsiteX288" fmla="*/ 1299498 w 1755765"/>
                <a:gd name="connsiteY288" fmla="*/ 1677915 h 4047929"/>
                <a:gd name="connsiteX289" fmla="*/ 1266821 w 1755765"/>
                <a:gd name="connsiteY289" fmla="*/ 1660371 h 4047929"/>
                <a:gd name="connsiteX290" fmla="*/ 1238985 w 1755765"/>
                <a:gd name="connsiteY290" fmla="*/ 1640709 h 4047929"/>
                <a:gd name="connsiteX291" fmla="*/ 1214175 w 1755765"/>
                <a:gd name="connsiteY291" fmla="*/ 1619837 h 4047929"/>
                <a:gd name="connsiteX292" fmla="*/ 1193903 w 1755765"/>
                <a:gd name="connsiteY292" fmla="*/ 1598663 h 4047929"/>
                <a:gd name="connsiteX293" fmla="*/ 1176354 w 1755765"/>
                <a:gd name="connsiteY293" fmla="*/ 1577489 h 4047929"/>
                <a:gd name="connsiteX294" fmla="*/ 1155477 w 1755765"/>
                <a:gd name="connsiteY294" fmla="*/ 1546635 h 4047929"/>
                <a:gd name="connsiteX295" fmla="*/ 1137324 w 1755765"/>
                <a:gd name="connsiteY295" fmla="*/ 1510638 h 4047929"/>
                <a:gd name="connsiteX296" fmla="*/ 1132180 w 1755765"/>
                <a:gd name="connsiteY296" fmla="*/ 1496421 h 4047929"/>
                <a:gd name="connsiteX297" fmla="*/ 1108277 w 1755765"/>
                <a:gd name="connsiteY297" fmla="*/ 1494606 h 4047929"/>
                <a:gd name="connsiteX298" fmla="*/ 1063800 w 1755765"/>
                <a:gd name="connsiteY298" fmla="*/ 1492791 h 4047929"/>
                <a:gd name="connsiteX299" fmla="*/ 1021744 w 1755765"/>
                <a:gd name="connsiteY299" fmla="*/ 1494001 h 4047929"/>
                <a:gd name="connsiteX300" fmla="*/ 982108 w 1755765"/>
                <a:gd name="connsiteY300" fmla="*/ 1497631 h 4047929"/>
                <a:gd name="connsiteX301" fmla="*/ 945498 w 1755765"/>
                <a:gd name="connsiteY301" fmla="*/ 1503076 h 4047929"/>
                <a:gd name="connsiteX302" fmla="*/ 911610 w 1755765"/>
                <a:gd name="connsiteY302" fmla="*/ 1510941 h 4047929"/>
                <a:gd name="connsiteX303" fmla="*/ 880144 w 1755765"/>
                <a:gd name="connsiteY303" fmla="*/ 1520318 h 4047929"/>
                <a:gd name="connsiteX304" fmla="*/ 851098 w 1755765"/>
                <a:gd name="connsiteY304" fmla="*/ 1531208 h 4047929"/>
                <a:gd name="connsiteX305" fmla="*/ 811462 w 1755765"/>
                <a:gd name="connsiteY305" fmla="*/ 1550264 h 4047929"/>
                <a:gd name="connsiteX306" fmla="*/ 767287 w 1755765"/>
                <a:gd name="connsiteY306" fmla="*/ 1578396 h 4047929"/>
                <a:gd name="connsiteX307" fmla="*/ 730980 w 1755765"/>
                <a:gd name="connsiteY307" fmla="*/ 1608645 h 4047929"/>
                <a:gd name="connsiteX308" fmla="*/ 702236 w 1755765"/>
                <a:gd name="connsiteY308" fmla="*/ 1639197 h 4047929"/>
                <a:gd name="connsiteX309" fmla="*/ 690738 w 1755765"/>
                <a:gd name="connsiteY309" fmla="*/ 1653716 h 4047929"/>
                <a:gd name="connsiteX310" fmla="*/ 684990 w 1755765"/>
                <a:gd name="connsiteY310" fmla="*/ 1685780 h 4047929"/>
                <a:gd name="connsiteX311" fmla="*/ 671374 w 1755765"/>
                <a:gd name="connsiteY311" fmla="*/ 1748396 h 4047929"/>
                <a:gd name="connsiteX312" fmla="*/ 654733 w 1755765"/>
                <a:gd name="connsiteY312" fmla="*/ 1809801 h 4047929"/>
                <a:gd name="connsiteX313" fmla="*/ 633554 w 1755765"/>
                <a:gd name="connsiteY313" fmla="*/ 1869997 h 4047929"/>
                <a:gd name="connsiteX314" fmla="*/ 607836 w 1755765"/>
                <a:gd name="connsiteY314" fmla="*/ 1930495 h 4047929"/>
                <a:gd name="connsiteX315" fmla="*/ 576066 w 1755765"/>
                <a:gd name="connsiteY315" fmla="*/ 1990388 h 4047929"/>
                <a:gd name="connsiteX316" fmla="*/ 537641 w 1755765"/>
                <a:gd name="connsiteY316" fmla="*/ 2051491 h 4047929"/>
                <a:gd name="connsiteX317" fmla="*/ 491651 w 1755765"/>
                <a:gd name="connsiteY317" fmla="*/ 2114409 h 4047929"/>
                <a:gd name="connsiteX318" fmla="*/ 465328 w 1755765"/>
                <a:gd name="connsiteY318" fmla="*/ 2146473 h 4047929"/>
                <a:gd name="connsiteX319" fmla="*/ 441426 w 1755765"/>
                <a:gd name="connsiteY319" fmla="*/ 2174605 h 4047929"/>
                <a:gd name="connsiteX320" fmla="*/ 396948 w 1755765"/>
                <a:gd name="connsiteY320" fmla="*/ 2232683 h 4047929"/>
                <a:gd name="connsiteX321" fmla="*/ 355800 w 1755765"/>
                <a:gd name="connsiteY321" fmla="*/ 2292576 h 4047929"/>
                <a:gd name="connsiteX322" fmla="*/ 318282 w 1755765"/>
                <a:gd name="connsiteY322" fmla="*/ 2354284 h 4047929"/>
                <a:gd name="connsiteX323" fmla="*/ 284394 w 1755765"/>
                <a:gd name="connsiteY323" fmla="*/ 2416900 h 4047929"/>
                <a:gd name="connsiteX324" fmla="*/ 255348 w 1755765"/>
                <a:gd name="connsiteY324" fmla="*/ 2481330 h 4047929"/>
                <a:gd name="connsiteX325" fmla="*/ 230236 w 1755765"/>
                <a:gd name="connsiteY325" fmla="*/ 2547273 h 4047929"/>
                <a:gd name="connsiteX326" fmla="*/ 209964 w 1755765"/>
                <a:gd name="connsiteY326" fmla="*/ 2613821 h 4047929"/>
                <a:gd name="connsiteX327" fmla="*/ 194533 w 1755765"/>
                <a:gd name="connsiteY327" fmla="*/ 2682184 h 4047929"/>
                <a:gd name="connsiteX328" fmla="*/ 184548 w 1755765"/>
                <a:gd name="connsiteY328" fmla="*/ 2751152 h 4047929"/>
                <a:gd name="connsiteX329" fmla="*/ 179707 w 1755765"/>
                <a:gd name="connsiteY329" fmla="*/ 2820725 h 4047929"/>
                <a:gd name="connsiteX330" fmla="*/ 180918 w 1755765"/>
                <a:gd name="connsiteY330" fmla="*/ 2891810 h 4047929"/>
                <a:gd name="connsiteX331" fmla="*/ 187876 w 1755765"/>
                <a:gd name="connsiteY331" fmla="*/ 2963198 h 4047929"/>
                <a:gd name="connsiteX332" fmla="*/ 200887 w 1755765"/>
                <a:gd name="connsiteY332" fmla="*/ 3035191 h 4047929"/>
                <a:gd name="connsiteX333" fmla="*/ 220554 w 1755765"/>
                <a:gd name="connsiteY333" fmla="*/ 3108091 h 4047929"/>
                <a:gd name="connsiteX334" fmla="*/ 246272 w 1755765"/>
                <a:gd name="connsiteY334" fmla="*/ 3180991 h 4047929"/>
                <a:gd name="connsiteX335" fmla="*/ 262610 w 1755765"/>
                <a:gd name="connsiteY335" fmla="*/ 3217895 h 4047929"/>
                <a:gd name="connsiteX336" fmla="*/ 270779 w 1755765"/>
                <a:gd name="connsiteY336" fmla="*/ 3236044 h 4047929"/>
                <a:gd name="connsiteX337" fmla="*/ 288328 w 1755765"/>
                <a:gd name="connsiteY337" fmla="*/ 3269016 h 4047929"/>
                <a:gd name="connsiteX338" fmla="*/ 306784 w 1755765"/>
                <a:gd name="connsiteY338" fmla="*/ 3297450 h 4047929"/>
                <a:gd name="connsiteX339" fmla="*/ 326451 w 1755765"/>
                <a:gd name="connsiteY339" fmla="*/ 3323162 h 4047929"/>
                <a:gd name="connsiteX340" fmla="*/ 346420 w 1755765"/>
                <a:gd name="connsiteY340" fmla="*/ 3344639 h 4047929"/>
                <a:gd name="connsiteX341" fmla="*/ 367600 w 1755765"/>
                <a:gd name="connsiteY341" fmla="*/ 3363090 h 4047929"/>
                <a:gd name="connsiteX342" fmla="*/ 389082 w 1755765"/>
                <a:gd name="connsiteY342" fmla="*/ 3378820 h 4047929"/>
                <a:gd name="connsiteX343" fmla="*/ 411169 w 1755765"/>
                <a:gd name="connsiteY343" fmla="*/ 3390920 h 4047929"/>
                <a:gd name="connsiteX344" fmla="*/ 433862 w 1755765"/>
                <a:gd name="connsiteY344" fmla="*/ 3400599 h 4047929"/>
                <a:gd name="connsiteX345" fmla="*/ 456554 w 1755765"/>
                <a:gd name="connsiteY345" fmla="*/ 3407859 h 4047929"/>
                <a:gd name="connsiteX346" fmla="*/ 480154 w 1755765"/>
                <a:gd name="connsiteY346" fmla="*/ 3412396 h 4047929"/>
                <a:gd name="connsiteX347" fmla="*/ 503754 w 1755765"/>
                <a:gd name="connsiteY347" fmla="*/ 3414816 h 4047929"/>
                <a:gd name="connsiteX348" fmla="*/ 539456 w 1755765"/>
                <a:gd name="connsiteY348" fmla="*/ 3414816 h 4047929"/>
                <a:gd name="connsiteX349" fmla="*/ 586656 w 1755765"/>
                <a:gd name="connsiteY349" fmla="*/ 3408162 h 4047929"/>
                <a:gd name="connsiteX350" fmla="*/ 633856 w 1755765"/>
                <a:gd name="connsiteY350" fmla="*/ 3396062 h 4047929"/>
                <a:gd name="connsiteX351" fmla="*/ 680149 w 1755765"/>
                <a:gd name="connsiteY351" fmla="*/ 3379425 h 4047929"/>
                <a:gd name="connsiteX352" fmla="*/ 746108 w 1755765"/>
                <a:gd name="connsiteY352" fmla="*/ 3349781 h 4047929"/>
                <a:gd name="connsiteX353" fmla="*/ 824472 w 1755765"/>
                <a:gd name="connsiteY353" fmla="*/ 3307432 h 4047929"/>
                <a:gd name="connsiteX354" fmla="*/ 872277 w 1755765"/>
                <a:gd name="connsiteY354" fmla="*/ 3280813 h 4047929"/>
                <a:gd name="connsiteX355" fmla="*/ 898600 w 1755765"/>
                <a:gd name="connsiteY355" fmla="*/ 3267806 h 4047929"/>
                <a:gd name="connsiteX356" fmla="*/ 909492 w 1755765"/>
                <a:gd name="connsiteY356" fmla="*/ 3263874 h 4047929"/>
                <a:gd name="connsiteX357" fmla="*/ 931580 w 1755765"/>
                <a:gd name="connsiteY357" fmla="*/ 3256311 h 4047929"/>
                <a:gd name="connsiteX358" fmla="*/ 987252 w 1755765"/>
                <a:gd name="connsiteY358" fmla="*/ 3243002 h 4047929"/>
                <a:gd name="connsiteX359" fmla="*/ 1052606 w 1755765"/>
                <a:gd name="connsiteY359" fmla="*/ 3233624 h 4047929"/>
                <a:gd name="connsiteX360" fmla="*/ 1106159 w 1755765"/>
                <a:gd name="connsiteY360" fmla="*/ 3231810 h 4047929"/>
                <a:gd name="connsiteX361" fmla="*/ 1142164 w 1755765"/>
                <a:gd name="connsiteY361" fmla="*/ 3233019 h 4047929"/>
                <a:gd name="connsiteX362" fmla="*/ 1178472 w 1755765"/>
                <a:gd name="connsiteY362" fmla="*/ 3236347 h 4047929"/>
                <a:gd name="connsiteX363" fmla="*/ 1214780 w 1755765"/>
                <a:gd name="connsiteY363" fmla="*/ 3243002 h 4047929"/>
                <a:gd name="connsiteX364" fmla="*/ 1249878 w 1755765"/>
                <a:gd name="connsiteY364" fmla="*/ 3252984 h 4047929"/>
                <a:gd name="connsiteX365" fmla="*/ 1284067 w 1755765"/>
                <a:gd name="connsiteY365" fmla="*/ 3266293 h 4047929"/>
                <a:gd name="connsiteX366" fmla="*/ 1316139 w 1755765"/>
                <a:gd name="connsiteY366" fmla="*/ 3283838 h 4047929"/>
                <a:gd name="connsiteX367" fmla="*/ 1345488 w 1755765"/>
                <a:gd name="connsiteY367" fmla="*/ 3305315 h 4047929"/>
                <a:gd name="connsiteX368" fmla="*/ 1372718 w 1755765"/>
                <a:gd name="connsiteY368" fmla="*/ 3332236 h 4047929"/>
                <a:gd name="connsiteX369" fmla="*/ 1396318 w 1755765"/>
                <a:gd name="connsiteY369" fmla="*/ 3363393 h 4047929"/>
                <a:gd name="connsiteX370" fmla="*/ 1406303 w 1755765"/>
                <a:gd name="connsiteY370" fmla="*/ 3381542 h 4047929"/>
                <a:gd name="connsiteX371" fmla="*/ 1425667 w 1755765"/>
                <a:gd name="connsiteY371" fmla="*/ 3416631 h 4047929"/>
                <a:gd name="connsiteX372" fmla="*/ 1463185 w 1755765"/>
                <a:gd name="connsiteY372" fmla="*/ 3474407 h 4047929"/>
                <a:gd name="connsiteX373" fmla="*/ 1490416 w 1755765"/>
                <a:gd name="connsiteY373" fmla="*/ 3507681 h 4047929"/>
                <a:gd name="connsiteX374" fmla="*/ 1508267 w 1755765"/>
                <a:gd name="connsiteY374" fmla="*/ 3526133 h 4047929"/>
                <a:gd name="connsiteX375" fmla="*/ 1525514 w 1755765"/>
                <a:gd name="connsiteY375" fmla="*/ 3541560 h 4047929"/>
                <a:gd name="connsiteX376" fmla="*/ 1543365 w 1755765"/>
                <a:gd name="connsiteY376" fmla="*/ 3553660 h 4047929"/>
                <a:gd name="connsiteX377" fmla="*/ 1560006 w 1755765"/>
                <a:gd name="connsiteY377" fmla="*/ 3563037 h 4047929"/>
                <a:gd name="connsiteX378" fmla="*/ 1577554 w 1755765"/>
                <a:gd name="connsiteY378" fmla="*/ 3569994 h 4047929"/>
                <a:gd name="connsiteX379" fmla="*/ 1594196 w 1755765"/>
                <a:gd name="connsiteY379" fmla="*/ 3574531 h 4047929"/>
                <a:gd name="connsiteX380" fmla="*/ 1611139 w 1755765"/>
                <a:gd name="connsiteY380" fmla="*/ 3576649 h 4047929"/>
                <a:gd name="connsiteX381" fmla="*/ 1636252 w 1755765"/>
                <a:gd name="connsiteY381" fmla="*/ 3576649 h 4047929"/>
                <a:gd name="connsiteX382" fmla="*/ 1670442 w 1755765"/>
                <a:gd name="connsiteY382" fmla="*/ 3569994 h 4047929"/>
                <a:gd name="connsiteX383" fmla="*/ 1687083 w 1755765"/>
                <a:gd name="connsiteY383" fmla="*/ 3564247 h 4047929"/>
                <a:gd name="connsiteX384" fmla="*/ 1681637 w 1755765"/>
                <a:gd name="connsiteY384" fmla="*/ 3568482 h 4047929"/>
                <a:gd name="connsiteX385" fmla="*/ 1639883 w 1755765"/>
                <a:gd name="connsiteY385" fmla="*/ 3588143 h 4047929"/>
                <a:gd name="connsiteX386" fmla="*/ 1609021 w 1755765"/>
                <a:gd name="connsiteY386" fmla="*/ 3596613 h 4047929"/>
                <a:gd name="connsiteX387" fmla="*/ 1585724 w 1755765"/>
                <a:gd name="connsiteY387" fmla="*/ 3600546 h 4047929"/>
                <a:gd name="connsiteX388" fmla="*/ 1559703 w 1755765"/>
                <a:gd name="connsiteY388" fmla="*/ 3602663 h 4047929"/>
                <a:gd name="connsiteX389" fmla="*/ 1532170 w 1755765"/>
                <a:gd name="connsiteY389" fmla="*/ 3601453 h 4047929"/>
                <a:gd name="connsiteX390" fmla="*/ 1502519 w 1755765"/>
                <a:gd name="connsiteY390" fmla="*/ 3596613 h 4047929"/>
                <a:gd name="connsiteX391" fmla="*/ 1471657 w 1755765"/>
                <a:gd name="connsiteY391" fmla="*/ 3587841 h 4047929"/>
                <a:gd name="connsiteX392" fmla="*/ 1439283 w 1755765"/>
                <a:gd name="connsiteY392" fmla="*/ 3573321 h 4047929"/>
                <a:gd name="connsiteX393" fmla="*/ 1406303 w 1755765"/>
                <a:gd name="connsiteY393" fmla="*/ 3553357 h 4047929"/>
                <a:gd name="connsiteX394" fmla="*/ 1372718 w 1755765"/>
                <a:gd name="connsiteY394" fmla="*/ 3526435 h 4047929"/>
                <a:gd name="connsiteX395" fmla="*/ 1338529 w 1755765"/>
                <a:gd name="connsiteY395" fmla="*/ 3492859 h 4047929"/>
                <a:gd name="connsiteX396" fmla="*/ 1321282 w 1755765"/>
                <a:gd name="connsiteY396" fmla="*/ 3472895 h 4047929"/>
                <a:gd name="connsiteX397" fmla="*/ 1304036 w 1755765"/>
                <a:gd name="connsiteY397" fmla="*/ 3452930 h 4047929"/>
                <a:gd name="connsiteX398" fmla="*/ 1269544 w 1755765"/>
                <a:gd name="connsiteY398" fmla="*/ 3418749 h 4047929"/>
                <a:gd name="connsiteX399" fmla="*/ 1234749 w 1755765"/>
                <a:gd name="connsiteY399" fmla="*/ 3391222 h 4047929"/>
                <a:gd name="connsiteX400" fmla="*/ 1199349 w 1755765"/>
                <a:gd name="connsiteY400" fmla="*/ 3370955 h 4047929"/>
                <a:gd name="connsiteX401" fmla="*/ 1164554 w 1755765"/>
                <a:gd name="connsiteY401" fmla="*/ 3356133 h 4047929"/>
                <a:gd name="connsiteX402" fmla="*/ 1129457 w 1755765"/>
                <a:gd name="connsiteY402" fmla="*/ 3346453 h 4047929"/>
                <a:gd name="connsiteX403" fmla="*/ 1094964 w 1755765"/>
                <a:gd name="connsiteY403" fmla="*/ 3341916 h 4047929"/>
                <a:gd name="connsiteX404" fmla="*/ 1061077 w 1755765"/>
                <a:gd name="connsiteY404" fmla="*/ 3341614 h 4047929"/>
                <a:gd name="connsiteX405" fmla="*/ 1027492 w 1755765"/>
                <a:gd name="connsiteY405" fmla="*/ 3344941 h 4047929"/>
                <a:gd name="connsiteX406" fmla="*/ 995118 w 1755765"/>
                <a:gd name="connsiteY406" fmla="*/ 3351293 h 4047929"/>
                <a:gd name="connsiteX407" fmla="*/ 963349 w 1755765"/>
                <a:gd name="connsiteY407" fmla="*/ 3360671 h 4047929"/>
                <a:gd name="connsiteX408" fmla="*/ 932790 w 1755765"/>
                <a:gd name="connsiteY408" fmla="*/ 3372165 h 4047929"/>
                <a:gd name="connsiteX409" fmla="*/ 888918 w 1755765"/>
                <a:gd name="connsiteY409" fmla="*/ 3391222 h 4047929"/>
                <a:gd name="connsiteX410" fmla="*/ 835364 w 1755765"/>
                <a:gd name="connsiteY410" fmla="*/ 3419959 h 4047929"/>
                <a:gd name="connsiteX411" fmla="*/ 811462 w 1755765"/>
                <a:gd name="connsiteY411" fmla="*/ 3433571 h 4047929"/>
                <a:gd name="connsiteX412" fmla="*/ 771523 w 1755765"/>
                <a:gd name="connsiteY412" fmla="*/ 3457165 h 4047929"/>
                <a:gd name="connsiteX413" fmla="*/ 686502 w 1755765"/>
                <a:gd name="connsiteY413" fmla="*/ 3508588 h 4047929"/>
                <a:gd name="connsiteX414" fmla="*/ 617518 w 1755765"/>
                <a:gd name="connsiteY414" fmla="*/ 3544887 h 4047929"/>
                <a:gd name="connsiteX415" fmla="*/ 569410 w 1755765"/>
                <a:gd name="connsiteY415" fmla="*/ 3566667 h 4047929"/>
                <a:gd name="connsiteX416" fmla="*/ 519790 w 1755765"/>
                <a:gd name="connsiteY416" fmla="*/ 3584211 h 4047929"/>
                <a:gd name="connsiteX417" fmla="*/ 468354 w 1755765"/>
                <a:gd name="connsiteY417" fmla="*/ 3597218 h 4047929"/>
                <a:gd name="connsiteX418" fmla="*/ 442030 w 1755765"/>
                <a:gd name="connsiteY418" fmla="*/ 3601151 h 4047929"/>
                <a:gd name="connsiteX419" fmla="*/ 479851 w 1755765"/>
                <a:gd name="connsiteY419" fmla="*/ 3599336 h 4047929"/>
                <a:gd name="connsiteX420" fmla="*/ 574554 w 1755765"/>
                <a:gd name="connsiteY420" fmla="*/ 3593286 h 4047929"/>
                <a:gd name="connsiteX421" fmla="*/ 629923 w 1755765"/>
                <a:gd name="connsiteY421" fmla="*/ 3588748 h 4047929"/>
                <a:gd name="connsiteX422" fmla="*/ 652313 w 1755765"/>
                <a:gd name="connsiteY422" fmla="*/ 3587236 h 4047929"/>
                <a:gd name="connsiteX423" fmla="*/ 693462 w 1755765"/>
                <a:gd name="connsiteY423" fmla="*/ 3588748 h 4047929"/>
                <a:gd name="connsiteX424" fmla="*/ 729467 w 1755765"/>
                <a:gd name="connsiteY424" fmla="*/ 3596008 h 4047929"/>
                <a:gd name="connsiteX425" fmla="*/ 761841 w 1755765"/>
                <a:gd name="connsiteY425" fmla="*/ 3608410 h 4047929"/>
                <a:gd name="connsiteX426" fmla="*/ 789980 w 1755765"/>
                <a:gd name="connsiteY426" fmla="*/ 3625652 h 4047929"/>
                <a:gd name="connsiteX427" fmla="*/ 815395 w 1755765"/>
                <a:gd name="connsiteY427" fmla="*/ 3647734 h 4047929"/>
                <a:gd name="connsiteX428" fmla="*/ 838087 w 1755765"/>
                <a:gd name="connsiteY428" fmla="*/ 3674353 h 4047929"/>
                <a:gd name="connsiteX429" fmla="*/ 858964 w 1755765"/>
                <a:gd name="connsiteY429" fmla="*/ 3705207 h 4047929"/>
                <a:gd name="connsiteX430" fmla="*/ 868646 w 1755765"/>
                <a:gd name="connsiteY430" fmla="*/ 3722449 h 4047929"/>
                <a:gd name="connsiteX431" fmla="*/ 880144 w 1755765"/>
                <a:gd name="connsiteY431" fmla="*/ 3742111 h 4047929"/>
                <a:gd name="connsiteX432" fmla="*/ 905257 w 1755765"/>
                <a:gd name="connsiteY432" fmla="*/ 3775990 h 4047929"/>
                <a:gd name="connsiteX433" fmla="*/ 933092 w 1755765"/>
                <a:gd name="connsiteY433" fmla="*/ 3802912 h 4047929"/>
                <a:gd name="connsiteX434" fmla="*/ 963349 w 1755765"/>
                <a:gd name="connsiteY434" fmla="*/ 3824086 h 4047929"/>
                <a:gd name="connsiteX435" fmla="*/ 995421 w 1755765"/>
                <a:gd name="connsiteY435" fmla="*/ 3839816 h 4047929"/>
                <a:gd name="connsiteX436" fmla="*/ 1029308 w 1755765"/>
                <a:gd name="connsiteY436" fmla="*/ 3849495 h 4047929"/>
                <a:gd name="connsiteX437" fmla="*/ 1064406 w 1755765"/>
                <a:gd name="connsiteY437" fmla="*/ 3854335 h 4047929"/>
                <a:gd name="connsiteX438" fmla="*/ 1100411 w 1755765"/>
                <a:gd name="connsiteY438" fmla="*/ 3854033 h 4047929"/>
                <a:gd name="connsiteX439" fmla="*/ 1118564 w 1755765"/>
                <a:gd name="connsiteY439" fmla="*/ 3851915 h 4047929"/>
                <a:gd name="connsiteX440" fmla="*/ 1113724 w 1755765"/>
                <a:gd name="connsiteY440" fmla="*/ 3854335 h 4047929"/>
                <a:gd name="connsiteX441" fmla="*/ 1080442 w 1755765"/>
                <a:gd name="connsiteY441" fmla="*/ 3868552 h 4047929"/>
                <a:gd name="connsiteX442" fmla="*/ 1048067 w 1755765"/>
                <a:gd name="connsiteY442" fmla="*/ 3878232 h 4047929"/>
                <a:gd name="connsiteX443" fmla="*/ 1008734 w 1755765"/>
                <a:gd name="connsiteY443" fmla="*/ 3884887 h 4047929"/>
                <a:gd name="connsiteX444" fmla="*/ 976359 w 1755765"/>
                <a:gd name="connsiteY444" fmla="*/ 3886097 h 4047929"/>
                <a:gd name="connsiteX445" fmla="*/ 953970 w 1755765"/>
                <a:gd name="connsiteY445" fmla="*/ 3883979 h 4047929"/>
                <a:gd name="connsiteX446" fmla="*/ 930672 w 1755765"/>
                <a:gd name="connsiteY446" fmla="*/ 3879744 h 4047929"/>
                <a:gd name="connsiteX447" fmla="*/ 907677 w 1755765"/>
                <a:gd name="connsiteY447" fmla="*/ 3872485 h 4047929"/>
                <a:gd name="connsiteX448" fmla="*/ 884380 w 1755765"/>
                <a:gd name="connsiteY448" fmla="*/ 3861897 h 4047929"/>
                <a:gd name="connsiteX449" fmla="*/ 861687 w 1755765"/>
                <a:gd name="connsiteY449" fmla="*/ 3847680 h 4047929"/>
                <a:gd name="connsiteX450" fmla="*/ 850795 w 1755765"/>
                <a:gd name="connsiteY450" fmla="*/ 3838606 h 4047929"/>
                <a:gd name="connsiteX451" fmla="*/ 809041 w 1755765"/>
                <a:gd name="connsiteY451" fmla="*/ 3803214 h 4047929"/>
                <a:gd name="connsiteX452" fmla="*/ 758513 w 1755765"/>
                <a:gd name="connsiteY452" fmla="*/ 3760563 h 4047929"/>
                <a:gd name="connsiteX453" fmla="*/ 727954 w 1755765"/>
                <a:gd name="connsiteY453" fmla="*/ 3737876 h 4047929"/>
                <a:gd name="connsiteX454" fmla="*/ 698605 w 1755765"/>
                <a:gd name="connsiteY454" fmla="*/ 3720332 h 4047929"/>
                <a:gd name="connsiteX455" fmla="*/ 668349 w 1755765"/>
                <a:gd name="connsiteY455" fmla="*/ 3707627 h 4047929"/>
                <a:gd name="connsiteX456" fmla="*/ 635369 w 1755765"/>
                <a:gd name="connsiteY456" fmla="*/ 3700670 h 4047929"/>
                <a:gd name="connsiteX457" fmla="*/ 597851 w 1755765"/>
                <a:gd name="connsiteY457" fmla="*/ 3699460 h 4047929"/>
                <a:gd name="connsiteX458" fmla="*/ 576066 w 1755765"/>
                <a:gd name="connsiteY458" fmla="*/ 3701275 h 4047929"/>
                <a:gd name="connsiteX459" fmla="*/ 528866 w 1755765"/>
                <a:gd name="connsiteY459" fmla="*/ 3707022 h 4047929"/>
                <a:gd name="connsiteX460" fmla="*/ 441426 w 1755765"/>
                <a:gd name="connsiteY460" fmla="*/ 3714282 h 4047929"/>
                <a:gd name="connsiteX461" fmla="*/ 379702 w 1755765"/>
                <a:gd name="connsiteY461" fmla="*/ 3715492 h 4047929"/>
                <a:gd name="connsiteX462" fmla="*/ 318584 w 1755765"/>
                <a:gd name="connsiteY462" fmla="*/ 3711257 h 4047929"/>
                <a:gd name="connsiteX463" fmla="*/ 275015 w 1755765"/>
                <a:gd name="connsiteY463" fmla="*/ 3703090 h 4047929"/>
                <a:gd name="connsiteX464" fmla="*/ 247179 w 1755765"/>
                <a:gd name="connsiteY464" fmla="*/ 3694620 h 4047929"/>
                <a:gd name="connsiteX465" fmla="*/ 221764 w 1755765"/>
                <a:gd name="connsiteY465" fmla="*/ 3684033 h 4047929"/>
                <a:gd name="connsiteX466" fmla="*/ 198164 w 1755765"/>
                <a:gd name="connsiteY466" fmla="*/ 3670723 h 4047929"/>
                <a:gd name="connsiteX467" fmla="*/ 176984 w 1755765"/>
                <a:gd name="connsiteY467" fmla="*/ 3654389 h 4047929"/>
                <a:gd name="connsiteX468" fmla="*/ 158830 w 1755765"/>
                <a:gd name="connsiteY468" fmla="*/ 3634424 h 4047929"/>
                <a:gd name="connsiteX469" fmla="*/ 151569 w 1755765"/>
                <a:gd name="connsiteY469" fmla="*/ 3622930 h 4047929"/>
                <a:gd name="connsiteX470" fmla="*/ 147938 w 1755765"/>
                <a:gd name="connsiteY470" fmla="*/ 3625350 h 4047929"/>
                <a:gd name="connsiteX471" fmla="*/ 129179 w 1755765"/>
                <a:gd name="connsiteY471" fmla="*/ 3641079 h 4047929"/>
                <a:gd name="connsiteX472" fmla="*/ 115564 w 1755765"/>
                <a:gd name="connsiteY472" fmla="*/ 3657111 h 4047929"/>
                <a:gd name="connsiteX473" fmla="*/ 107697 w 1755765"/>
                <a:gd name="connsiteY473" fmla="*/ 3672538 h 4047929"/>
                <a:gd name="connsiteX474" fmla="*/ 103764 w 1755765"/>
                <a:gd name="connsiteY474" fmla="*/ 3684033 h 4047929"/>
                <a:gd name="connsiteX475" fmla="*/ 101948 w 1755765"/>
                <a:gd name="connsiteY475" fmla="*/ 3696435 h 4047929"/>
                <a:gd name="connsiteX476" fmla="*/ 102856 w 1755765"/>
                <a:gd name="connsiteY476" fmla="*/ 3709745 h 4047929"/>
                <a:gd name="connsiteX477" fmla="*/ 106789 w 1755765"/>
                <a:gd name="connsiteY477" fmla="*/ 3724264 h 4047929"/>
                <a:gd name="connsiteX478" fmla="*/ 114353 w 1755765"/>
                <a:gd name="connsiteY478" fmla="*/ 3739086 h 4047929"/>
                <a:gd name="connsiteX479" fmla="*/ 125548 w 1755765"/>
                <a:gd name="connsiteY479" fmla="*/ 3754816 h 4047929"/>
                <a:gd name="connsiteX480" fmla="*/ 141282 w 1755765"/>
                <a:gd name="connsiteY480" fmla="*/ 3771453 h 4047929"/>
                <a:gd name="connsiteX481" fmla="*/ 151569 w 1755765"/>
                <a:gd name="connsiteY481" fmla="*/ 3779922 h 4047929"/>
                <a:gd name="connsiteX482" fmla="*/ 162764 w 1755765"/>
                <a:gd name="connsiteY482" fmla="*/ 3789905 h 4047929"/>
                <a:gd name="connsiteX483" fmla="*/ 183338 w 1755765"/>
                <a:gd name="connsiteY483" fmla="*/ 3809567 h 4047929"/>
                <a:gd name="connsiteX484" fmla="*/ 200584 w 1755765"/>
                <a:gd name="connsiteY484" fmla="*/ 3829531 h 4047929"/>
                <a:gd name="connsiteX485" fmla="*/ 214200 w 1755765"/>
                <a:gd name="connsiteY485" fmla="*/ 3849193 h 4047929"/>
                <a:gd name="connsiteX486" fmla="*/ 224487 w 1755765"/>
                <a:gd name="connsiteY486" fmla="*/ 3868855 h 4047929"/>
                <a:gd name="connsiteX487" fmla="*/ 231748 w 1755765"/>
                <a:gd name="connsiteY487" fmla="*/ 3887912 h 4047929"/>
                <a:gd name="connsiteX488" fmla="*/ 236287 w 1755765"/>
                <a:gd name="connsiteY488" fmla="*/ 3906364 h 4047929"/>
                <a:gd name="connsiteX489" fmla="*/ 237497 w 1755765"/>
                <a:gd name="connsiteY489" fmla="*/ 3924815 h 4047929"/>
                <a:gd name="connsiteX490" fmla="*/ 235682 w 1755765"/>
                <a:gd name="connsiteY490" fmla="*/ 3942662 h 4047929"/>
                <a:gd name="connsiteX491" fmla="*/ 231143 w 1755765"/>
                <a:gd name="connsiteY491" fmla="*/ 3959904 h 4047929"/>
                <a:gd name="connsiteX492" fmla="*/ 223579 w 1755765"/>
                <a:gd name="connsiteY492" fmla="*/ 3975936 h 4047929"/>
                <a:gd name="connsiteX493" fmla="*/ 213897 w 1755765"/>
                <a:gd name="connsiteY493" fmla="*/ 3991666 h 4047929"/>
                <a:gd name="connsiteX494" fmla="*/ 201190 w 1755765"/>
                <a:gd name="connsiteY494" fmla="*/ 4006186 h 4047929"/>
                <a:gd name="connsiteX495" fmla="*/ 186364 w 1755765"/>
                <a:gd name="connsiteY495" fmla="*/ 4019495 h 4047929"/>
                <a:gd name="connsiteX496" fmla="*/ 168815 w 1755765"/>
                <a:gd name="connsiteY496" fmla="*/ 4031897 h 4047929"/>
                <a:gd name="connsiteX497" fmla="*/ 149148 w 1755765"/>
                <a:gd name="connsiteY497" fmla="*/ 4042787 h 4047929"/>
                <a:gd name="connsiteX498" fmla="*/ 138256 w 1755765"/>
                <a:gd name="connsiteY498" fmla="*/ 4047929 h 4047929"/>
                <a:gd name="connsiteX499" fmla="*/ 139769 w 1755765"/>
                <a:gd name="connsiteY499" fmla="*/ 4044904 h 4047929"/>
                <a:gd name="connsiteX500" fmla="*/ 147938 w 1755765"/>
                <a:gd name="connsiteY500" fmla="*/ 4022823 h 4047929"/>
                <a:gd name="connsiteX501" fmla="*/ 152779 w 1755765"/>
                <a:gd name="connsiteY501" fmla="*/ 4001648 h 4047929"/>
                <a:gd name="connsiteX502" fmla="*/ 154292 w 1755765"/>
                <a:gd name="connsiteY502" fmla="*/ 3975936 h 4047929"/>
                <a:gd name="connsiteX503" fmla="*/ 150964 w 1755765"/>
                <a:gd name="connsiteY503" fmla="*/ 3947200 h 4047929"/>
                <a:gd name="connsiteX504" fmla="*/ 143702 w 1755765"/>
                <a:gd name="connsiteY504" fmla="*/ 3924513 h 4047929"/>
                <a:gd name="connsiteX505" fmla="*/ 136138 w 1755765"/>
                <a:gd name="connsiteY505" fmla="*/ 3909086 h 4047929"/>
                <a:gd name="connsiteX506" fmla="*/ 126154 w 1755765"/>
                <a:gd name="connsiteY506" fmla="*/ 3893961 h 4047929"/>
                <a:gd name="connsiteX507" fmla="*/ 113446 w 1755765"/>
                <a:gd name="connsiteY507" fmla="*/ 3879139 h 4047929"/>
                <a:gd name="connsiteX508" fmla="*/ 105579 w 1755765"/>
                <a:gd name="connsiteY508" fmla="*/ 3871577 h 4047929"/>
                <a:gd name="connsiteX509" fmla="*/ 72600 w 1755765"/>
                <a:gd name="connsiteY509" fmla="*/ 3842236 h 4047929"/>
                <a:gd name="connsiteX510" fmla="*/ 21164 w 1755765"/>
                <a:gd name="connsiteY510" fmla="*/ 3796559 h 4047929"/>
                <a:gd name="connsiteX511" fmla="*/ 0 w 1755765"/>
                <a:gd name="connsiteY511" fmla="*/ 3773477 h 4047929"/>
                <a:gd name="connsiteX512" fmla="*/ 0 w 1755765"/>
                <a:gd name="connsiteY512" fmla="*/ 2165728 h 4047929"/>
                <a:gd name="connsiteX513" fmla="*/ 12389 w 1755765"/>
                <a:gd name="connsiteY513" fmla="*/ 2131046 h 4047929"/>
                <a:gd name="connsiteX514" fmla="*/ 32358 w 1755765"/>
                <a:gd name="connsiteY514" fmla="*/ 2064498 h 4047929"/>
                <a:gd name="connsiteX515" fmla="*/ 51420 w 1755765"/>
                <a:gd name="connsiteY515" fmla="*/ 1988573 h 4047929"/>
                <a:gd name="connsiteX516" fmla="*/ 68666 w 1755765"/>
                <a:gd name="connsiteY516" fmla="*/ 1903271 h 4047929"/>
                <a:gd name="connsiteX517" fmla="*/ 75928 w 1755765"/>
                <a:gd name="connsiteY517" fmla="*/ 1857897 h 4047929"/>
                <a:gd name="connsiteX518" fmla="*/ 48697 w 1755765"/>
                <a:gd name="connsiteY518" fmla="*/ 1853662 h 4047929"/>
                <a:gd name="connsiteX519" fmla="*/ 0 w 1755765"/>
                <a:gd name="connsiteY519" fmla="*/ 1844042 h 4047929"/>
                <a:gd name="connsiteX520" fmla="*/ 0 w 1755765"/>
                <a:gd name="connsiteY520" fmla="*/ 1746109 h 4047929"/>
                <a:gd name="connsiteX521" fmla="*/ 3918 w 1755765"/>
                <a:gd name="connsiteY521" fmla="*/ 1746883 h 4047929"/>
                <a:gd name="connsiteX522" fmla="*/ 64128 w 1755765"/>
                <a:gd name="connsiteY522" fmla="*/ 1753538 h 4047929"/>
                <a:gd name="connsiteX523" fmla="*/ 86820 w 1755765"/>
                <a:gd name="connsiteY523" fmla="*/ 1754446 h 4047929"/>
                <a:gd name="connsiteX524" fmla="*/ 88333 w 1755765"/>
                <a:gd name="connsiteY524" fmla="*/ 1727221 h 4047929"/>
                <a:gd name="connsiteX525" fmla="*/ 90451 w 1755765"/>
                <a:gd name="connsiteY525" fmla="*/ 1671261 h 4047929"/>
                <a:gd name="connsiteX526" fmla="*/ 89846 w 1755765"/>
                <a:gd name="connsiteY526" fmla="*/ 1614392 h 4047929"/>
                <a:gd name="connsiteX527" fmla="*/ 86820 w 1755765"/>
                <a:gd name="connsiteY527" fmla="*/ 1556012 h 4047929"/>
                <a:gd name="connsiteX528" fmla="*/ 80769 w 1755765"/>
                <a:gd name="connsiteY528" fmla="*/ 1496421 h 4047929"/>
                <a:gd name="connsiteX529" fmla="*/ 71994 w 1755765"/>
                <a:gd name="connsiteY529" fmla="*/ 1436528 h 4047929"/>
                <a:gd name="connsiteX530" fmla="*/ 59287 w 1755765"/>
                <a:gd name="connsiteY530" fmla="*/ 1375727 h 4047929"/>
                <a:gd name="connsiteX531" fmla="*/ 43251 w 1755765"/>
                <a:gd name="connsiteY531" fmla="*/ 1314624 h 4047929"/>
                <a:gd name="connsiteX532" fmla="*/ 33871 w 1755765"/>
                <a:gd name="connsiteY532" fmla="*/ 1284073 h 4047929"/>
                <a:gd name="connsiteX533" fmla="*/ 25097 w 1755765"/>
                <a:gd name="connsiteY533" fmla="*/ 1258966 h 4047929"/>
                <a:gd name="connsiteX534" fmla="*/ 6035 w 1755765"/>
                <a:gd name="connsiteY534" fmla="*/ 1209963 h 4047929"/>
                <a:gd name="connsiteX535" fmla="*/ 0 w 1755765"/>
                <a:gd name="connsiteY535" fmla="*/ 1196706 h 4047929"/>
                <a:gd name="connsiteX536" fmla="*/ 0 w 1755765"/>
                <a:gd name="connsiteY536" fmla="*/ 577675 h 4047929"/>
                <a:gd name="connsiteX537" fmla="*/ 10574 w 1755765"/>
                <a:gd name="connsiteY537" fmla="*/ 541761 h 4047929"/>
                <a:gd name="connsiteX538" fmla="*/ 50815 w 1755765"/>
                <a:gd name="connsiteY538" fmla="*/ 423789 h 4047929"/>
                <a:gd name="connsiteX539" fmla="*/ 82887 w 1755765"/>
                <a:gd name="connsiteY539" fmla="*/ 339395 h 4047929"/>
                <a:gd name="connsiteX540" fmla="*/ 91964 w 1755765"/>
                <a:gd name="connsiteY540" fmla="*/ 315195 h 4047929"/>
                <a:gd name="connsiteX541" fmla="*/ 106487 w 1755765"/>
                <a:gd name="connsiteY541" fmla="*/ 270124 h 4047929"/>
                <a:gd name="connsiteX542" fmla="*/ 116471 w 1755765"/>
                <a:gd name="connsiteY542" fmla="*/ 228986 h 4047929"/>
                <a:gd name="connsiteX543" fmla="*/ 122825 w 1755765"/>
                <a:gd name="connsiteY543" fmla="*/ 191779 h 4047929"/>
                <a:gd name="connsiteX544" fmla="*/ 126456 w 1755765"/>
                <a:gd name="connsiteY544" fmla="*/ 158808 h 4047929"/>
                <a:gd name="connsiteX545" fmla="*/ 126759 w 1755765"/>
                <a:gd name="connsiteY545" fmla="*/ 128861 h 4047929"/>
                <a:gd name="connsiteX546" fmla="*/ 125246 w 1755765"/>
                <a:gd name="connsiteY546" fmla="*/ 103149 h 4047929"/>
                <a:gd name="connsiteX547" fmla="*/ 121615 w 1755765"/>
                <a:gd name="connsiteY547" fmla="*/ 80160 h 4047929"/>
                <a:gd name="connsiteX548" fmla="*/ 113446 w 1755765"/>
                <a:gd name="connsiteY548" fmla="*/ 52029 h 4047929"/>
                <a:gd name="connsiteX549" fmla="*/ 100436 w 1755765"/>
                <a:gd name="connsiteY549" fmla="*/ 25107 h 4047929"/>
                <a:gd name="connsiteX550" fmla="*/ 82887 w 1755765"/>
                <a:gd name="connsiteY550" fmla="*/ 2118 h 404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</a:cxnLst>
              <a:rect l="l" t="t" r="r" b="b"/>
              <a:pathLst>
                <a:path w="1755765" h="4047929">
                  <a:moveTo>
                    <a:pt x="79256" y="0"/>
                  </a:moveTo>
                  <a:lnTo>
                    <a:pt x="84702" y="2723"/>
                  </a:lnTo>
                  <a:lnTo>
                    <a:pt x="115564" y="32064"/>
                  </a:lnTo>
                  <a:lnTo>
                    <a:pt x="132810" y="56868"/>
                  </a:lnTo>
                  <a:lnTo>
                    <a:pt x="144005" y="77438"/>
                  </a:lnTo>
                  <a:lnTo>
                    <a:pt x="153989" y="102242"/>
                  </a:lnTo>
                  <a:lnTo>
                    <a:pt x="161554" y="130374"/>
                  </a:lnTo>
                  <a:lnTo>
                    <a:pt x="166697" y="163043"/>
                  </a:lnTo>
                  <a:lnTo>
                    <a:pt x="168512" y="199946"/>
                  </a:lnTo>
                  <a:lnTo>
                    <a:pt x="166092" y="241388"/>
                  </a:lnTo>
                  <a:lnTo>
                    <a:pt x="158830" y="287366"/>
                  </a:lnTo>
                  <a:lnTo>
                    <a:pt x="146425" y="338185"/>
                  </a:lnTo>
                  <a:lnTo>
                    <a:pt x="127666" y="394448"/>
                  </a:lnTo>
                  <a:lnTo>
                    <a:pt x="115564" y="424394"/>
                  </a:lnTo>
                  <a:lnTo>
                    <a:pt x="104974" y="450409"/>
                  </a:lnTo>
                  <a:lnTo>
                    <a:pt x="85912" y="500925"/>
                  </a:lnTo>
                  <a:lnTo>
                    <a:pt x="70179" y="550836"/>
                  </a:lnTo>
                  <a:lnTo>
                    <a:pt x="56866" y="598629"/>
                  </a:lnTo>
                  <a:lnTo>
                    <a:pt x="41738" y="668504"/>
                  </a:lnTo>
                  <a:lnTo>
                    <a:pt x="29635" y="755924"/>
                  </a:lnTo>
                  <a:lnTo>
                    <a:pt x="24492" y="836084"/>
                  </a:lnTo>
                  <a:lnTo>
                    <a:pt x="25702" y="909589"/>
                  </a:lnTo>
                  <a:lnTo>
                    <a:pt x="30846" y="974322"/>
                  </a:lnTo>
                  <a:lnTo>
                    <a:pt x="39318" y="1029981"/>
                  </a:lnTo>
                  <a:lnTo>
                    <a:pt x="44158" y="1053877"/>
                  </a:lnTo>
                  <a:lnTo>
                    <a:pt x="75928" y="1101368"/>
                  </a:lnTo>
                  <a:lnTo>
                    <a:pt x="120405" y="1174874"/>
                  </a:lnTo>
                  <a:lnTo>
                    <a:pt x="148241" y="1226600"/>
                  </a:lnTo>
                  <a:lnTo>
                    <a:pt x="173958" y="1280140"/>
                  </a:lnTo>
                  <a:lnTo>
                    <a:pt x="197256" y="1336101"/>
                  </a:lnTo>
                  <a:lnTo>
                    <a:pt x="217830" y="1394784"/>
                  </a:lnTo>
                  <a:lnTo>
                    <a:pt x="235076" y="1456492"/>
                  </a:lnTo>
                  <a:lnTo>
                    <a:pt x="249297" y="1521225"/>
                  </a:lnTo>
                  <a:lnTo>
                    <a:pt x="259887" y="1589891"/>
                  </a:lnTo>
                  <a:lnTo>
                    <a:pt x="266543" y="1661883"/>
                  </a:lnTo>
                  <a:lnTo>
                    <a:pt x="268359" y="1737809"/>
                  </a:lnTo>
                  <a:lnTo>
                    <a:pt x="265938" y="1818574"/>
                  </a:lnTo>
                  <a:lnTo>
                    <a:pt x="258676" y="1904178"/>
                  </a:lnTo>
                  <a:lnTo>
                    <a:pt x="245969" y="1994321"/>
                  </a:lnTo>
                  <a:lnTo>
                    <a:pt x="228118" y="2089605"/>
                  </a:lnTo>
                  <a:lnTo>
                    <a:pt x="216620" y="2139819"/>
                  </a:lnTo>
                  <a:lnTo>
                    <a:pt x="225092" y="2132861"/>
                  </a:lnTo>
                  <a:lnTo>
                    <a:pt x="280159" y="2080530"/>
                  </a:lnTo>
                  <a:lnTo>
                    <a:pt x="330384" y="2026990"/>
                  </a:lnTo>
                  <a:lnTo>
                    <a:pt x="386056" y="1959534"/>
                  </a:lnTo>
                  <a:lnTo>
                    <a:pt x="428113" y="1901154"/>
                  </a:lnTo>
                  <a:lnTo>
                    <a:pt x="455041" y="1858805"/>
                  </a:lnTo>
                  <a:lnTo>
                    <a:pt x="480154" y="1814036"/>
                  </a:lnTo>
                  <a:lnTo>
                    <a:pt x="502544" y="1767453"/>
                  </a:lnTo>
                  <a:lnTo>
                    <a:pt x="522210" y="1719054"/>
                  </a:lnTo>
                  <a:lnTo>
                    <a:pt x="537641" y="1668841"/>
                  </a:lnTo>
                  <a:lnTo>
                    <a:pt x="543692" y="1643129"/>
                  </a:lnTo>
                  <a:lnTo>
                    <a:pt x="549441" y="1611973"/>
                  </a:lnTo>
                  <a:lnTo>
                    <a:pt x="559728" y="1541190"/>
                  </a:lnTo>
                  <a:lnTo>
                    <a:pt x="563964" y="1501866"/>
                  </a:lnTo>
                  <a:lnTo>
                    <a:pt x="542482" y="1477364"/>
                  </a:lnTo>
                  <a:lnTo>
                    <a:pt x="504359" y="1428058"/>
                  </a:lnTo>
                  <a:lnTo>
                    <a:pt x="473195" y="1379055"/>
                  </a:lnTo>
                  <a:lnTo>
                    <a:pt x="448082" y="1330656"/>
                  </a:lnTo>
                  <a:lnTo>
                    <a:pt x="428718" y="1281955"/>
                  </a:lnTo>
                  <a:lnTo>
                    <a:pt x="414497" y="1232952"/>
                  </a:lnTo>
                  <a:lnTo>
                    <a:pt x="405118" y="1183948"/>
                  </a:lnTo>
                  <a:lnTo>
                    <a:pt x="400579" y="1134642"/>
                  </a:lnTo>
                  <a:lnTo>
                    <a:pt x="399672" y="1084429"/>
                  </a:lnTo>
                  <a:lnTo>
                    <a:pt x="402395" y="1033308"/>
                  </a:lnTo>
                  <a:lnTo>
                    <a:pt x="408446" y="981582"/>
                  </a:lnTo>
                  <a:lnTo>
                    <a:pt x="417523" y="928646"/>
                  </a:lnTo>
                  <a:lnTo>
                    <a:pt x="434164" y="847276"/>
                  </a:lnTo>
                  <a:lnTo>
                    <a:pt x="462605" y="732632"/>
                  </a:lnTo>
                  <a:lnTo>
                    <a:pt x="478036" y="672739"/>
                  </a:lnTo>
                  <a:lnTo>
                    <a:pt x="485902" y="641280"/>
                  </a:lnTo>
                  <a:lnTo>
                    <a:pt x="497702" y="581690"/>
                  </a:lnTo>
                  <a:lnTo>
                    <a:pt x="505266" y="526031"/>
                  </a:lnTo>
                  <a:lnTo>
                    <a:pt x="508897" y="474305"/>
                  </a:lnTo>
                  <a:lnTo>
                    <a:pt x="509200" y="426814"/>
                  </a:lnTo>
                  <a:lnTo>
                    <a:pt x="506780" y="383256"/>
                  </a:lnTo>
                  <a:lnTo>
                    <a:pt x="502241" y="343629"/>
                  </a:lnTo>
                  <a:lnTo>
                    <a:pt x="495282" y="308541"/>
                  </a:lnTo>
                  <a:lnTo>
                    <a:pt x="483784" y="261957"/>
                  </a:lnTo>
                  <a:lnTo>
                    <a:pt x="465631" y="214768"/>
                  </a:lnTo>
                  <a:lnTo>
                    <a:pt x="442938" y="171512"/>
                  </a:lnTo>
                  <a:lnTo>
                    <a:pt x="439005" y="166673"/>
                  </a:lnTo>
                  <a:lnTo>
                    <a:pt x="449292" y="176352"/>
                  </a:lnTo>
                  <a:lnTo>
                    <a:pt x="468354" y="197224"/>
                  </a:lnTo>
                  <a:lnTo>
                    <a:pt x="484692" y="219608"/>
                  </a:lnTo>
                  <a:lnTo>
                    <a:pt x="499820" y="242900"/>
                  </a:lnTo>
                  <a:lnTo>
                    <a:pt x="512831" y="268007"/>
                  </a:lnTo>
                  <a:lnTo>
                    <a:pt x="523723" y="294626"/>
                  </a:lnTo>
                  <a:lnTo>
                    <a:pt x="537036" y="336975"/>
                  </a:lnTo>
                  <a:lnTo>
                    <a:pt x="548836" y="398985"/>
                  </a:lnTo>
                  <a:lnTo>
                    <a:pt x="555190" y="466138"/>
                  </a:lnTo>
                  <a:lnTo>
                    <a:pt x="556097" y="538736"/>
                  </a:lnTo>
                  <a:lnTo>
                    <a:pt x="553072" y="616173"/>
                  </a:lnTo>
                  <a:lnTo>
                    <a:pt x="550046" y="657010"/>
                  </a:lnTo>
                  <a:lnTo>
                    <a:pt x="577882" y="650657"/>
                  </a:lnTo>
                  <a:lnTo>
                    <a:pt x="628713" y="633415"/>
                  </a:lnTo>
                  <a:lnTo>
                    <a:pt x="674702" y="611939"/>
                  </a:lnTo>
                  <a:lnTo>
                    <a:pt x="704959" y="591974"/>
                  </a:lnTo>
                  <a:lnTo>
                    <a:pt x="722810" y="576547"/>
                  </a:lnTo>
                  <a:lnTo>
                    <a:pt x="739754" y="560213"/>
                  </a:lnTo>
                  <a:lnTo>
                    <a:pt x="754580" y="542668"/>
                  </a:lnTo>
                  <a:lnTo>
                    <a:pt x="767590" y="523006"/>
                  </a:lnTo>
                  <a:lnTo>
                    <a:pt x="779087" y="501832"/>
                  </a:lnTo>
                  <a:lnTo>
                    <a:pt x="787862" y="479145"/>
                  </a:lnTo>
                  <a:lnTo>
                    <a:pt x="795426" y="454341"/>
                  </a:lnTo>
                  <a:lnTo>
                    <a:pt x="800872" y="428024"/>
                  </a:lnTo>
                  <a:lnTo>
                    <a:pt x="804200" y="400195"/>
                  </a:lnTo>
                  <a:lnTo>
                    <a:pt x="804805" y="385373"/>
                  </a:lnTo>
                  <a:lnTo>
                    <a:pt x="805713" y="369644"/>
                  </a:lnTo>
                  <a:lnTo>
                    <a:pt x="809041" y="340907"/>
                  </a:lnTo>
                  <a:lnTo>
                    <a:pt x="814185" y="315498"/>
                  </a:lnTo>
                  <a:lnTo>
                    <a:pt x="821446" y="292811"/>
                  </a:lnTo>
                  <a:lnTo>
                    <a:pt x="833549" y="263469"/>
                  </a:lnTo>
                  <a:lnTo>
                    <a:pt x="852610" y="233220"/>
                  </a:lnTo>
                  <a:lnTo>
                    <a:pt x="873185" y="212046"/>
                  </a:lnTo>
                  <a:lnTo>
                    <a:pt x="891944" y="197829"/>
                  </a:lnTo>
                  <a:lnTo>
                    <a:pt x="912821" y="186939"/>
                  </a:lnTo>
                  <a:lnTo>
                    <a:pt x="916149" y="186032"/>
                  </a:lnTo>
                  <a:lnTo>
                    <a:pt x="906770" y="194502"/>
                  </a:lnTo>
                  <a:lnTo>
                    <a:pt x="891641" y="212349"/>
                  </a:lnTo>
                  <a:lnTo>
                    <a:pt x="879841" y="233220"/>
                  </a:lnTo>
                  <a:lnTo>
                    <a:pt x="871370" y="255605"/>
                  </a:lnTo>
                  <a:lnTo>
                    <a:pt x="865621" y="279501"/>
                  </a:lnTo>
                  <a:lnTo>
                    <a:pt x="861990" y="304911"/>
                  </a:lnTo>
                  <a:lnTo>
                    <a:pt x="859267" y="345444"/>
                  </a:lnTo>
                  <a:lnTo>
                    <a:pt x="857754" y="402313"/>
                  </a:lnTo>
                  <a:lnTo>
                    <a:pt x="854123" y="459786"/>
                  </a:lnTo>
                  <a:lnTo>
                    <a:pt x="847467" y="503042"/>
                  </a:lnTo>
                  <a:lnTo>
                    <a:pt x="840508" y="531174"/>
                  </a:lnTo>
                  <a:lnTo>
                    <a:pt x="830221" y="558700"/>
                  </a:lnTo>
                  <a:lnTo>
                    <a:pt x="816605" y="585017"/>
                  </a:lnTo>
                  <a:lnTo>
                    <a:pt x="808436" y="597722"/>
                  </a:lnTo>
                  <a:lnTo>
                    <a:pt x="794518" y="615871"/>
                  </a:lnTo>
                  <a:lnTo>
                    <a:pt x="762749" y="647330"/>
                  </a:lnTo>
                  <a:lnTo>
                    <a:pt x="727954" y="673042"/>
                  </a:lnTo>
                  <a:lnTo>
                    <a:pt x="690738" y="694216"/>
                  </a:lnTo>
                  <a:lnTo>
                    <a:pt x="653523" y="710853"/>
                  </a:lnTo>
                  <a:lnTo>
                    <a:pt x="617518" y="723255"/>
                  </a:lnTo>
                  <a:lnTo>
                    <a:pt x="567595" y="735960"/>
                  </a:lnTo>
                  <a:lnTo>
                    <a:pt x="542180" y="740497"/>
                  </a:lnTo>
                  <a:lnTo>
                    <a:pt x="532195" y="826102"/>
                  </a:lnTo>
                  <a:lnTo>
                    <a:pt x="520395" y="917757"/>
                  </a:lnTo>
                  <a:lnTo>
                    <a:pt x="515554" y="961315"/>
                  </a:lnTo>
                  <a:lnTo>
                    <a:pt x="511923" y="1038148"/>
                  </a:lnTo>
                  <a:lnTo>
                    <a:pt x="514646" y="1104091"/>
                  </a:lnTo>
                  <a:lnTo>
                    <a:pt x="522815" y="1159144"/>
                  </a:lnTo>
                  <a:lnTo>
                    <a:pt x="534918" y="1205425"/>
                  </a:lnTo>
                  <a:lnTo>
                    <a:pt x="550046" y="1243236"/>
                  </a:lnTo>
                  <a:lnTo>
                    <a:pt x="566082" y="1272881"/>
                  </a:lnTo>
                  <a:lnTo>
                    <a:pt x="583026" y="1295567"/>
                  </a:lnTo>
                  <a:lnTo>
                    <a:pt x="591195" y="1304340"/>
                  </a:lnTo>
                  <a:lnTo>
                    <a:pt x="595733" y="1277720"/>
                  </a:lnTo>
                  <a:lnTo>
                    <a:pt x="607231" y="1224785"/>
                  </a:lnTo>
                  <a:lnTo>
                    <a:pt x="621451" y="1171849"/>
                  </a:lnTo>
                  <a:lnTo>
                    <a:pt x="638698" y="1120123"/>
                  </a:lnTo>
                  <a:lnTo>
                    <a:pt x="658969" y="1069607"/>
                  </a:lnTo>
                  <a:lnTo>
                    <a:pt x="683780" y="1021208"/>
                  </a:lnTo>
                  <a:lnTo>
                    <a:pt x="712220" y="975230"/>
                  </a:lnTo>
                  <a:lnTo>
                    <a:pt x="746108" y="932579"/>
                  </a:lnTo>
                  <a:lnTo>
                    <a:pt x="784836" y="893860"/>
                  </a:lnTo>
                  <a:lnTo>
                    <a:pt x="829010" y="859073"/>
                  </a:lnTo>
                  <a:lnTo>
                    <a:pt x="879841" y="829127"/>
                  </a:lnTo>
                  <a:lnTo>
                    <a:pt x="922503" y="810372"/>
                  </a:lnTo>
                  <a:lnTo>
                    <a:pt x="952759" y="799483"/>
                  </a:lnTo>
                  <a:lnTo>
                    <a:pt x="984831" y="789803"/>
                  </a:lnTo>
                  <a:lnTo>
                    <a:pt x="1019021" y="781938"/>
                  </a:lnTo>
                  <a:lnTo>
                    <a:pt x="1054724" y="775888"/>
                  </a:lnTo>
                  <a:lnTo>
                    <a:pt x="1092544" y="771351"/>
                  </a:lnTo>
                  <a:lnTo>
                    <a:pt x="1152754" y="767721"/>
                  </a:lnTo>
                  <a:lnTo>
                    <a:pt x="1240800" y="769839"/>
                  </a:lnTo>
                  <a:lnTo>
                    <a:pt x="1288908" y="774376"/>
                  </a:lnTo>
                  <a:lnTo>
                    <a:pt x="1281647" y="774376"/>
                  </a:lnTo>
                  <a:lnTo>
                    <a:pt x="1233236" y="780426"/>
                  </a:lnTo>
                  <a:lnTo>
                    <a:pt x="1186036" y="789803"/>
                  </a:lnTo>
                  <a:lnTo>
                    <a:pt x="1129457" y="805533"/>
                  </a:lnTo>
                  <a:lnTo>
                    <a:pt x="1067128" y="828824"/>
                  </a:lnTo>
                  <a:lnTo>
                    <a:pt x="1019021" y="852116"/>
                  </a:lnTo>
                  <a:lnTo>
                    <a:pt x="986344" y="871173"/>
                  </a:lnTo>
                  <a:lnTo>
                    <a:pt x="954574" y="892650"/>
                  </a:lnTo>
                  <a:lnTo>
                    <a:pt x="923410" y="916849"/>
                  </a:lnTo>
                  <a:lnTo>
                    <a:pt x="908282" y="930764"/>
                  </a:lnTo>
                  <a:lnTo>
                    <a:pt x="919477" y="945283"/>
                  </a:lnTo>
                  <a:lnTo>
                    <a:pt x="942774" y="971600"/>
                  </a:lnTo>
                  <a:lnTo>
                    <a:pt x="968492" y="994287"/>
                  </a:lnTo>
                  <a:lnTo>
                    <a:pt x="995118" y="1013344"/>
                  </a:lnTo>
                  <a:lnTo>
                    <a:pt x="1022954" y="1029376"/>
                  </a:lnTo>
                  <a:lnTo>
                    <a:pt x="1052000" y="1042383"/>
                  </a:lnTo>
                  <a:lnTo>
                    <a:pt x="1082257" y="1052667"/>
                  </a:lnTo>
                  <a:lnTo>
                    <a:pt x="1113118" y="1059927"/>
                  </a:lnTo>
                  <a:lnTo>
                    <a:pt x="1144888" y="1064767"/>
                  </a:lnTo>
                  <a:lnTo>
                    <a:pt x="1176960" y="1067187"/>
                  </a:lnTo>
                  <a:lnTo>
                    <a:pt x="1225975" y="1067489"/>
                  </a:lnTo>
                  <a:lnTo>
                    <a:pt x="1291934" y="1060835"/>
                  </a:lnTo>
                  <a:lnTo>
                    <a:pt x="1356683" y="1047828"/>
                  </a:lnTo>
                  <a:lnTo>
                    <a:pt x="1419314" y="1031191"/>
                  </a:lnTo>
                  <a:lnTo>
                    <a:pt x="1478616" y="1010621"/>
                  </a:lnTo>
                  <a:lnTo>
                    <a:pt x="1533380" y="989144"/>
                  </a:lnTo>
                  <a:lnTo>
                    <a:pt x="1582396" y="967063"/>
                  </a:lnTo>
                  <a:lnTo>
                    <a:pt x="1676493" y="918967"/>
                  </a:lnTo>
                  <a:lnTo>
                    <a:pt x="1693739" y="908077"/>
                  </a:lnTo>
                  <a:lnTo>
                    <a:pt x="1673165" y="925319"/>
                  </a:lnTo>
                  <a:lnTo>
                    <a:pt x="1632319" y="957080"/>
                  </a:lnTo>
                  <a:lnTo>
                    <a:pt x="1592380" y="985515"/>
                  </a:lnTo>
                  <a:lnTo>
                    <a:pt x="1552744" y="1011529"/>
                  </a:lnTo>
                  <a:lnTo>
                    <a:pt x="1514319" y="1033913"/>
                  </a:lnTo>
                  <a:lnTo>
                    <a:pt x="1476498" y="1053877"/>
                  </a:lnTo>
                  <a:lnTo>
                    <a:pt x="1421734" y="1079287"/>
                  </a:lnTo>
                  <a:lnTo>
                    <a:pt x="1351842" y="1104091"/>
                  </a:lnTo>
                  <a:lnTo>
                    <a:pt x="1285278" y="1119518"/>
                  </a:lnTo>
                  <a:lnTo>
                    <a:pt x="1222647" y="1127988"/>
                  </a:lnTo>
                  <a:lnTo>
                    <a:pt x="1163949" y="1129198"/>
                  </a:lnTo>
                  <a:lnTo>
                    <a:pt x="1109185" y="1124358"/>
                  </a:lnTo>
                  <a:lnTo>
                    <a:pt x="1058657" y="1114980"/>
                  </a:lnTo>
                  <a:lnTo>
                    <a:pt x="1012667" y="1101973"/>
                  </a:lnTo>
                  <a:lnTo>
                    <a:pt x="970610" y="1085941"/>
                  </a:lnTo>
                  <a:lnTo>
                    <a:pt x="933395" y="1068397"/>
                  </a:lnTo>
                  <a:lnTo>
                    <a:pt x="901021" y="1049945"/>
                  </a:lnTo>
                  <a:lnTo>
                    <a:pt x="860477" y="1022721"/>
                  </a:lnTo>
                  <a:lnTo>
                    <a:pt x="840810" y="1006991"/>
                  </a:lnTo>
                  <a:lnTo>
                    <a:pt x="827195" y="1027561"/>
                  </a:lnTo>
                  <a:lnTo>
                    <a:pt x="802385" y="1071724"/>
                  </a:lnTo>
                  <a:lnTo>
                    <a:pt x="781810" y="1121333"/>
                  </a:lnTo>
                  <a:lnTo>
                    <a:pt x="765169" y="1175781"/>
                  </a:lnTo>
                  <a:lnTo>
                    <a:pt x="759420" y="1205425"/>
                  </a:lnTo>
                  <a:lnTo>
                    <a:pt x="743990" y="1288913"/>
                  </a:lnTo>
                  <a:lnTo>
                    <a:pt x="721600" y="1441065"/>
                  </a:lnTo>
                  <a:lnTo>
                    <a:pt x="712220" y="1510638"/>
                  </a:lnTo>
                  <a:lnTo>
                    <a:pt x="722508" y="1501563"/>
                  </a:lnTo>
                  <a:lnTo>
                    <a:pt x="745200" y="1484322"/>
                  </a:lnTo>
                  <a:lnTo>
                    <a:pt x="771523" y="1467684"/>
                  </a:lnTo>
                  <a:lnTo>
                    <a:pt x="801174" y="1452862"/>
                  </a:lnTo>
                  <a:lnTo>
                    <a:pt x="835062" y="1439855"/>
                  </a:lnTo>
                  <a:lnTo>
                    <a:pt x="872580" y="1429873"/>
                  </a:lnTo>
                  <a:lnTo>
                    <a:pt x="914334" y="1423218"/>
                  </a:lnTo>
                  <a:lnTo>
                    <a:pt x="960021" y="1420496"/>
                  </a:lnTo>
                  <a:lnTo>
                    <a:pt x="984831" y="1421101"/>
                  </a:lnTo>
                  <a:lnTo>
                    <a:pt x="1009036" y="1422311"/>
                  </a:lnTo>
                  <a:lnTo>
                    <a:pt x="1058052" y="1426546"/>
                  </a:lnTo>
                  <a:lnTo>
                    <a:pt x="1133088" y="1436528"/>
                  </a:lnTo>
                  <a:lnTo>
                    <a:pt x="1234749" y="1450140"/>
                  </a:lnTo>
                  <a:lnTo>
                    <a:pt x="1310693" y="1456795"/>
                  </a:lnTo>
                  <a:lnTo>
                    <a:pt x="1361221" y="1457702"/>
                  </a:lnTo>
                  <a:lnTo>
                    <a:pt x="1411144" y="1454980"/>
                  </a:lnTo>
                  <a:lnTo>
                    <a:pt x="1461067" y="1447115"/>
                  </a:lnTo>
                  <a:lnTo>
                    <a:pt x="1509478" y="1433806"/>
                  </a:lnTo>
                  <a:lnTo>
                    <a:pt x="1557283" y="1413841"/>
                  </a:lnTo>
                  <a:lnTo>
                    <a:pt x="1604180" y="1386012"/>
                  </a:lnTo>
                  <a:lnTo>
                    <a:pt x="1638068" y="1359090"/>
                  </a:lnTo>
                  <a:lnTo>
                    <a:pt x="1660457" y="1338824"/>
                  </a:lnTo>
                  <a:lnTo>
                    <a:pt x="1682544" y="1316137"/>
                  </a:lnTo>
                  <a:lnTo>
                    <a:pt x="1704026" y="1290728"/>
                  </a:lnTo>
                  <a:lnTo>
                    <a:pt x="1735493" y="1247774"/>
                  </a:lnTo>
                  <a:lnTo>
                    <a:pt x="1755765" y="1215407"/>
                  </a:lnTo>
                  <a:lnTo>
                    <a:pt x="1755160" y="1218130"/>
                  </a:lnTo>
                  <a:lnTo>
                    <a:pt x="1744873" y="1246564"/>
                  </a:lnTo>
                  <a:lnTo>
                    <a:pt x="1728534" y="1281653"/>
                  </a:lnTo>
                  <a:lnTo>
                    <a:pt x="1713104" y="1308877"/>
                  </a:lnTo>
                  <a:lnTo>
                    <a:pt x="1693437" y="1338521"/>
                  </a:lnTo>
                  <a:lnTo>
                    <a:pt x="1669534" y="1369073"/>
                  </a:lnTo>
                  <a:lnTo>
                    <a:pt x="1640488" y="1399624"/>
                  </a:lnTo>
                  <a:lnTo>
                    <a:pt x="1606298" y="1428663"/>
                  </a:lnTo>
                  <a:lnTo>
                    <a:pt x="1566965" y="1455282"/>
                  </a:lnTo>
                  <a:lnTo>
                    <a:pt x="1521278" y="1478877"/>
                  </a:lnTo>
                  <a:lnTo>
                    <a:pt x="1469539" y="1497631"/>
                  </a:lnTo>
                  <a:lnTo>
                    <a:pt x="1411447" y="1510638"/>
                  </a:lnTo>
                  <a:lnTo>
                    <a:pt x="1363036" y="1515781"/>
                  </a:lnTo>
                  <a:lnTo>
                    <a:pt x="1328242" y="1516688"/>
                  </a:lnTo>
                  <a:lnTo>
                    <a:pt x="1291934" y="1516083"/>
                  </a:lnTo>
                  <a:lnTo>
                    <a:pt x="1253811" y="1512756"/>
                  </a:lnTo>
                  <a:lnTo>
                    <a:pt x="1233842" y="1510638"/>
                  </a:lnTo>
                  <a:lnTo>
                    <a:pt x="1238682" y="1529090"/>
                  </a:lnTo>
                  <a:lnTo>
                    <a:pt x="1253811" y="1562364"/>
                  </a:lnTo>
                  <a:lnTo>
                    <a:pt x="1274990" y="1590798"/>
                  </a:lnTo>
                  <a:lnTo>
                    <a:pt x="1300406" y="1615905"/>
                  </a:lnTo>
                  <a:lnTo>
                    <a:pt x="1330057" y="1637079"/>
                  </a:lnTo>
                  <a:lnTo>
                    <a:pt x="1362129" y="1655229"/>
                  </a:lnTo>
                  <a:lnTo>
                    <a:pt x="1396318" y="1669748"/>
                  </a:lnTo>
                  <a:lnTo>
                    <a:pt x="1431114" y="1681848"/>
                  </a:lnTo>
                  <a:lnTo>
                    <a:pt x="1483154" y="1695157"/>
                  </a:lnTo>
                  <a:lnTo>
                    <a:pt x="1546693" y="1705745"/>
                  </a:lnTo>
                  <a:lnTo>
                    <a:pt x="1617796" y="1711794"/>
                  </a:lnTo>
                  <a:lnTo>
                    <a:pt x="1628386" y="1711794"/>
                  </a:lnTo>
                  <a:lnTo>
                    <a:pt x="1594801" y="1716332"/>
                  </a:lnTo>
                  <a:lnTo>
                    <a:pt x="1531868" y="1720567"/>
                  </a:lnTo>
                  <a:lnTo>
                    <a:pt x="1474985" y="1720264"/>
                  </a:lnTo>
                  <a:lnTo>
                    <a:pt x="1423549" y="1715122"/>
                  </a:lnTo>
                  <a:lnTo>
                    <a:pt x="1377257" y="1705745"/>
                  </a:lnTo>
                  <a:lnTo>
                    <a:pt x="1335806" y="1693342"/>
                  </a:lnTo>
                  <a:lnTo>
                    <a:pt x="1299498" y="1677915"/>
                  </a:lnTo>
                  <a:lnTo>
                    <a:pt x="1266821" y="1660371"/>
                  </a:lnTo>
                  <a:lnTo>
                    <a:pt x="1238985" y="1640709"/>
                  </a:lnTo>
                  <a:lnTo>
                    <a:pt x="1214175" y="1619837"/>
                  </a:lnTo>
                  <a:lnTo>
                    <a:pt x="1193903" y="1598663"/>
                  </a:lnTo>
                  <a:lnTo>
                    <a:pt x="1176354" y="1577489"/>
                  </a:lnTo>
                  <a:lnTo>
                    <a:pt x="1155477" y="1546635"/>
                  </a:lnTo>
                  <a:lnTo>
                    <a:pt x="1137324" y="1510638"/>
                  </a:lnTo>
                  <a:lnTo>
                    <a:pt x="1132180" y="1496421"/>
                  </a:lnTo>
                  <a:lnTo>
                    <a:pt x="1108277" y="1494606"/>
                  </a:lnTo>
                  <a:lnTo>
                    <a:pt x="1063800" y="1492791"/>
                  </a:lnTo>
                  <a:lnTo>
                    <a:pt x="1021744" y="1494001"/>
                  </a:lnTo>
                  <a:lnTo>
                    <a:pt x="982108" y="1497631"/>
                  </a:lnTo>
                  <a:lnTo>
                    <a:pt x="945498" y="1503076"/>
                  </a:lnTo>
                  <a:lnTo>
                    <a:pt x="911610" y="1510941"/>
                  </a:lnTo>
                  <a:lnTo>
                    <a:pt x="880144" y="1520318"/>
                  </a:lnTo>
                  <a:lnTo>
                    <a:pt x="851098" y="1531208"/>
                  </a:lnTo>
                  <a:lnTo>
                    <a:pt x="811462" y="1550264"/>
                  </a:lnTo>
                  <a:lnTo>
                    <a:pt x="767287" y="1578396"/>
                  </a:lnTo>
                  <a:lnTo>
                    <a:pt x="730980" y="1608645"/>
                  </a:lnTo>
                  <a:lnTo>
                    <a:pt x="702236" y="1639197"/>
                  </a:lnTo>
                  <a:lnTo>
                    <a:pt x="690738" y="1653716"/>
                  </a:lnTo>
                  <a:lnTo>
                    <a:pt x="684990" y="1685780"/>
                  </a:lnTo>
                  <a:lnTo>
                    <a:pt x="671374" y="1748396"/>
                  </a:lnTo>
                  <a:lnTo>
                    <a:pt x="654733" y="1809801"/>
                  </a:lnTo>
                  <a:lnTo>
                    <a:pt x="633554" y="1869997"/>
                  </a:lnTo>
                  <a:lnTo>
                    <a:pt x="607836" y="1930495"/>
                  </a:lnTo>
                  <a:lnTo>
                    <a:pt x="576066" y="1990388"/>
                  </a:lnTo>
                  <a:lnTo>
                    <a:pt x="537641" y="2051491"/>
                  </a:lnTo>
                  <a:lnTo>
                    <a:pt x="491651" y="2114409"/>
                  </a:lnTo>
                  <a:lnTo>
                    <a:pt x="465328" y="2146473"/>
                  </a:lnTo>
                  <a:lnTo>
                    <a:pt x="441426" y="2174605"/>
                  </a:lnTo>
                  <a:lnTo>
                    <a:pt x="396948" y="2232683"/>
                  </a:lnTo>
                  <a:lnTo>
                    <a:pt x="355800" y="2292576"/>
                  </a:lnTo>
                  <a:lnTo>
                    <a:pt x="318282" y="2354284"/>
                  </a:lnTo>
                  <a:lnTo>
                    <a:pt x="284394" y="2416900"/>
                  </a:lnTo>
                  <a:lnTo>
                    <a:pt x="255348" y="2481330"/>
                  </a:lnTo>
                  <a:lnTo>
                    <a:pt x="230236" y="2547273"/>
                  </a:lnTo>
                  <a:lnTo>
                    <a:pt x="209964" y="2613821"/>
                  </a:lnTo>
                  <a:lnTo>
                    <a:pt x="194533" y="2682184"/>
                  </a:lnTo>
                  <a:lnTo>
                    <a:pt x="184548" y="2751152"/>
                  </a:lnTo>
                  <a:lnTo>
                    <a:pt x="179707" y="2820725"/>
                  </a:lnTo>
                  <a:lnTo>
                    <a:pt x="180918" y="2891810"/>
                  </a:lnTo>
                  <a:lnTo>
                    <a:pt x="187876" y="2963198"/>
                  </a:lnTo>
                  <a:lnTo>
                    <a:pt x="200887" y="3035191"/>
                  </a:lnTo>
                  <a:lnTo>
                    <a:pt x="220554" y="3108091"/>
                  </a:lnTo>
                  <a:lnTo>
                    <a:pt x="246272" y="3180991"/>
                  </a:lnTo>
                  <a:lnTo>
                    <a:pt x="262610" y="3217895"/>
                  </a:lnTo>
                  <a:lnTo>
                    <a:pt x="270779" y="3236044"/>
                  </a:lnTo>
                  <a:lnTo>
                    <a:pt x="288328" y="3269016"/>
                  </a:lnTo>
                  <a:lnTo>
                    <a:pt x="306784" y="3297450"/>
                  </a:lnTo>
                  <a:lnTo>
                    <a:pt x="326451" y="3323162"/>
                  </a:lnTo>
                  <a:lnTo>
                    <a:pt x="346420" y="3344639"/>
                  </a:lnTo>
                  <a:lnTo>
                    <a:pt x="367600" y="3363090"/>
                  </a:lnTo>
                  <a:lnTo>
                    <a:pt x="389082" y="3378820"/>
                  </a:lnTo>
                  <a:lnTo>
                    <a:pt x="411169" y="3390920"/>
                  </a:lnTo>
                  <a:lnTo>
                    <a:pt x="433862" y="3400599"/>
                  </a:lnTo>
                  <a:lnTo>
                    <a:pt x="456554" y="3407859"/>
                  </a:lnTo>
                  <a:lnTo>
                    <a:pt x="480154" y="3412396"/>
                  </a:lnTo>
                  <a:lnTo>
                    <a:pt x="503754" y="3414816"/>
                  </a:lnTo>
                  <a:lnTo>
                    <a:pt x="539456" y="3414816"/>
                  </a:lnTo>
                  <a:lnTo>
                    <a:pt x="586656" y="3408162"/>
                  </a:lnTo>
                  <a:lnTo>
                    <a:pt x="633856" y="3396062"/>
                  </a:lnTo>
                  <a:lnTo>
                    <a:pt x="680149" y="3379425"/>
                  </a:lnTo>
                  <a:lnTo>
                    <a:pt x="746108" y="3349781"/>
                  </a:lnTo>
                  <a:lnTo>
                    <a:pt x="824472" y="3307432"/>
                  </a:lnTo>
                  <a:lnTo>
                    <a:pt x="872277" y="3280813"/>
                  </a:lnTo>
                  <a:lnTo>
                    <a:pt x="898600" y="3267806"/>
                  </a:lnTo>
                  <a:lnTo>
                    <a:pt x="909492" y="3263874"/>
                  </a:lnTo>
                  <a:lnTo>
                    <a:pt x="931580" y="3256311"/>
                  </a:lnTo>
                  <a:lnTo>
                    <a:pt x="987252" y="3243002"/>
                  </a:lnTo>
                  <a:lnTo>
                    <a:pt x="1052606" y="3233624"/>
                  </a:lnTo>
                  <a:lnTo>
                    <a:pt x="1106159" y="3231810"/>
                  </a:lnTo>
                  <a:lnTo>
                    <a:pt x="1142164" y="3233019"/>
                  </a:lnTo>
                  <a:lnTo>
                    <a:pt x="1178472" y="3236347"/>
                  </a:lnTo>
                  <a:lnTo>
                    <a:pt x="1214780" y="3243002"/>
                  </a:lnTo>
                  <a:lnTo>
                    <a:pt x="1249878" y="3252984"/>
                  </a:lnTo>
                  <a:lnTo>
                    <a:pt x="1284067" y="3266293"/>
                  </a:lnTo>
                  <a:lnTo>
                    <a:pt x="1316139" y="3283838"/>
                  </a:lnTo>
                  <a:lnTo>
                    <a:pt x="1345488" y="3305315"/>
                  </a:lnTo>
                  <a:lnTo>
                    <a:pt x="1372718" y="3332236"/>
                  </a:lnTo>
                  <a:lnTo>
                    <a:pt x="1396318" y="3363393"/>
                  </a:lnTo>
                  <a:lnTo>
                    <a:pt x="1406303" y="3381542"/>
                  </a:lnTo>
                  <a:lnTo>
                    <a:pt x="1425667" y="3416631"/>
                  </a:lnTo>
                  <a:lnTo>
                    <a:pt x="1463185" y="3474407"/>
                  </a:lnTo>
                  <a:lnTo>
                    <a:pt x="1490416" y="3507681"/>
                  </a:lnTo>
                  <a:lnTo>
                    <a:pt x="1508267" y="3526133"/>
                  </a:lnTo>
                  <a:lnTo>
                    <a:pt x="1525514" y="3541560"/>
                  </a:lnTo>
                  <a:lnTo>
                    <a:pt x="1543365" y="3553660"/>
                  </a:lnTo>
                  <a:lnTo>
                    <a:pt x="1560006" y="3563037"/>
                  </a:lnTo>
                  <a:lnTo>
                    <a:pt x="1577554" y="3569994"/>
                  </a:lnTo>
                  <a:lnTo>
                    <a:pt x="1594196" y="3574531"/>
                  </a:lnTo>
                  <a:lnTo>
                    <a:pt x="1611139" y="3576649"/>
                  </a:lnTo>
                  <a:lnTo>
                    <a:pt x="1636252" y="3576649"/>
                  </a:lnTo>
                  <a:lnTo>
                    <a:pt x="1670442" y="3569994"/>
                  </a:lnTo>
                  <a:lnTo>
                    <a:pt x="1687083" y="3564247"/>
                  </a:lnTo>
                  <a:lnTo>
                    <a:pt x="1681637" y="3568482"/>
                  </a:lnTo>
                  <a:lnTo>
                    <a:pt x="1639883" y="3588143"/>
                  </a:lnTo>
                  <a:lnTo>
                    <a:pt x="1609021" y="3596613"/>
                  </a:lnTo>
                  <a:lnTo>
                    <a:pt x="1585724" y="3600546"/>
                  </a:lnTo>
                  <a:lnTo>
                    <a:pt x="1559703" y="3602663"/>
                  </a:lnTo>
                  <a:lnTo>
                    <a:pt x="1532170" y="3601453"/>
                  </a:lnTo>
                  <a:lnTo>
                    <a:pt x="1502519" y="3596613"/>
                  </a:lnTo>
                  <a:lnTo>
                    <a:pt x="1471657" y="3587841"/>
                  </a:lnTo>
                  <a:lnTo>
                    <a:pt x="1439283" y="3573321"/>
                  </a:lnTo>
                  <a:lnTo>
                    <a:pt x="1406303" y="3553357"/>
                  </a:lnTo>
                  <a:lnTo>
                    <a:pt x="1372718" y="3526435"/>
                  </a:lnTo>
                  <a:lnTo>
                    <a:pt x="1338529" y="3492859"/>
                  </a:lnTo>
                  <a:lnTo>
                    <a:pt x="1321282" y="3472895"/>
                  </a:lnTo>
                  <a:lnTo>
                    <a:pt x="1304036" y="3452930"/>
                  </a:lnTo>
                  <a:lnTo>
                    <a:pt x="1269544" y="3418749"/>
                  </a:lnTo>
                  <a:lnTo>
                    <a:pt x="1234749" y="3391222"/>
                  </a:lnTo>
                  <a:lnTo>
                    <a:pt x="1199349" y="3370955"/>
                  </a:lnTo>
                  <a:lnTo>
                    <a:pt x="1164554" y="3356133"/>
                  </a:lnTo>
                  <a:lnTo>
                    <a:pt x="1129457" y="3346453"/>
                  </a:lnTo>
                  <a:lnTo>
                    <a:pt x="1094964" y="3341916"/>
                  </a:lnTo>
                  <a:lnTo>
                    <a:pt x="1061077" y="3341614"/>
                  </a:lnTo>
                  <a:lnTo>
                    <a:pt x="1027492" y="3344941"/>
                  </a:lnTo>
                  <a:lnTo>
                    <a:pt x="995118" y="3351293"/>
                  </a:lnTo>
                  <a:lnTo>
                    <a:pt x="963349" y="3360671"/>
                  </a:lnTo>
                  <a:lnTo>
                    <a:pt x="932790" y="3372165"/>
                  </a:lnTo>
                  <a:lnTo>
                    <a:pt x="888918" y="3391222"/>
                  </a:lnTo>
                  <a:lnTo>
                    <a:pt x="835364" y="3419959"/>
                  </a:lnTo>
                  <a:lnTo>
                    <a:pt x="811462" y="3433571"/>
                  </a:lnTo>
                  <a:lnTo>
                    <a:pt x="771523" y="3457165"/>
                  </a:lnTo>
                  <a:lnTo>
                    <a:pt x="686502" y="3508588"/>
                  </a:lnTo>
                  <a:lnTo>
                    <a:pt x="617518" y="3544887"/>
                  </a:lnTo>
                  <a:lnTo>
                    <a:pt x="569410" y="3566667"/>
                  </a:lnTo>
                  <a:lnTo>
                    <a:pt x="519790" y="3584211"/>
                  </a:lnTo>
                  <a:lnTo>
                    <a:pt x="468354" y="3597218"/>
                  </a:lnTo>
                  <a:lnTo>
                    <a:pt x="442030" y="3601151"/>
                  </a:lnTo>
                  <a:lnTo>
                    <a:pt x="479851" y="3599336"/>
                  </a:lnTo>
                  <a:lnTo>
                    <a:pt x="574554" y="3593286"/>
                  </a:lnTo>
                  <a:lnTo>
                    <a:pt x="629923" y="3588748"/>
                  </a:lnTo>
                  <a:lnTo>
                    <a:pt x="652313" y="3587236"/>
                  </a:lnTo>
                  <a:lnTo>
                    <a:pt x="693462" y="3588748"/>
                  </a:lnTo>
                  <a:lnTo>
                    <a:pt x="729467" y="3596008"/>
                  </a:lnTo>
                  <a:lnTo>
                    <a:pt x="761841" y="3608410"/>
                  </a:lnTo>
                  <a:lnTo>
                    <a:pt x="789980" y="3625652"/>
                  </a:lnTo>
                  <a:lnTo>
                    <a:pt x="815395" y="3647734"/>
                  </a:lnTo>
                  <a:lnTo>
                    <a:pt x="838087" y="3674353"/>
                  </a:lnTo>
                  <a:lnTo>
                    <a:pt x="858964" y="3705207"/>
                  </a:lnTo>
                  <a:lnTo>
                    <a:pt x="868646" y="3722449"/>
                  </a:lnTo>
                  <a:lnTo>
                    <a:pt x="880144" y="3742111"/>
                  </a:lnTo>
                  <a:lnTo>
                    <a:pt x="905257" y="3775990"/>
                  </a:lnTo>
                  <a:lnTo>
                    <a:pt x="933092" y="3802912"/>
                  </a:lnTo>
                  <a:lnTo>
                    <a:pt x="963349" y="3824086"/>
                  </a:lnTo>
                  <a:lnTo>
                    <a:pt x="995421" y="3839816"/>
                  </a:lnTo>
                  <a:lnTo>
                    <a:pt x="1029308" y="3849495"/>
                  </a:lnTo>
                  <a:lnTo>
                    <a:pt x="1064406" y="3854335"/>
                  </a:lnTo>
                  <a:lnTo>
                    <a:pt x="1100411" y="3854033"/>
                  </a:lnTo>
                  <a:lnTo>
                    <a:pt x="1118564" y="3851915"/>
                  </a:lnTo>
                  <a:lnTo>
                    <a:pt x="1113724" y="3854335"/>
                  </a:lnTo>
                  <a:lnTo>
                    <a:pt x="1080442" y="3868552"/>
                  </a:lnTo>
                  <a:lnTo>
                    <a:pt x="1048067" y="3878232"/>
                  </a:lnTo>
                  <a:lnTo>
                    <a:pt x="1008734" y="3884887"/>
                  </a:lnTo>
                  <a:lnTo>
                    <a:pt x="976359" y="3886097"/>
                  </a:lnTo>
                  <a:lnTo>
                    <a:pt x="953970" y="3883979"/>
                  </a:lnTo>
                  <a:lnTo>
                    <a:pt x="930672" y="3879744"/>
                  </a:lnTo>
                  <a:lnTo>
                    <a:pt x="907677" y="3872485"/>
                  </a:lnTo>
                  <a:lnTo>
                    <a:pt x="884380" y="3861897"/>
                  </a:lnTo>
                  <a:lnTo>
                    <a:pt x="861687" y="3847680"/>
                  </a:lnTo>
                  <a:lnTo>
                    <a:pt x="850795" y="3838606"/>
                  </a:lnTo>
                  <a:lnTo>
                    <a:pt x="809041" y="3803214"/>
                  </a:lnTo>
                  <a:lnTo>
                    <a:pt x="758513" y="3760563"/>
                  </a:lnTo>
                  <a:lnTo>
                    <a:pt x="727954" y="3737876"/>
                  </a:lnTo>
                  <a:lnTo>
                    <a:pt x="698605" y="3720332"/>
                  </a:lnTo>
                  <a:lnTo>
                    <a:pt x="668349" y="3707627"/>
                  </a:lnTo>
                  <a:lnTo>
                    <a:pt x="635369" y="3700670"/>
                  </a:lnTo>
                  <a:lnTo>
                    <a:pt x="597851" y="3699460"/>
                  </a:lnTo>
                  <a:lnTo>
                    <a:pt x="576066" y="3701275"/>
                  </a:lnTo>
                  <a:lnTo>
                    <a:pt x="528866" y="3707022"/>
                  </a:lnTo>
                  <a:lnTo>
                    <a:pt x="441426" y="3714282"/>
                  </a:lnTo>
                  <a:lnTo>
                    <a:pt x="379702" y="3715492"/>
                  </a:lnTo>
                  <a:lnTo>
                    <a:pt x="318584" y="3711257"/>
                  </a:lnTo>
                  <a:lnTo>
                    <a:pt x="275015" y="3703090"/>
                  </a:lnTo>
                  <a:lnTo>
                    <a:pt x="247179" y="3694620"/>
                  </a:lnTo>
                  <a:lnTo>
                    <a:pt x="221764" y="3684033"/>
                  </a:lnTo>
                  <a:lnTo>
                    <a:pt x="198164" y="3670723"/>
                  </a:lnTo>
                  <a:lnTo>
                    <a:pt x="176984" y="3654389"/>
                  </a:lnTo>
                  <a:lnTo>
                    <a:pt x="158830" y="3634424"/>
                  </a:lnTo>
                  <a:lnTo>
                    <a:pt x="151569" y="3622930"/>
                  </a:lnTo>
                  <a:lnTo>
                    <a:pt x="147938" y="3625350"/>
                  </a:lnTo>
                  <a:lnTo>
                    <a:pt x="129179" y="3641079"/>
                  </a:lnTo>
                  <a:lnTo>
                    <a:pt x="115564" y="3657111"/>
                  </a:lnTo>
                  <a:lnTo>
                    <a:pt x="107697" y="3672538"/>
                  </a:lnTo>
                  <a:lnTo>
                    <a:pt x="103764" y="3684033"/>
                  </a:lnTo>
                  <a:lnTo>
                    <a:pt x="101948" y="3696435"/>
                  </a:lnTo>
                  <a:lnTo>
                    <a:pt x="102856" y="3709745"/>
                  </a:lnTo>
                  <a:lnTo>
                    <a:pt x="106789" y="3724264"/>
                  </a:lnTo>
                  <a:lnTo>
                    <a:pt x="114353" y="3739086"/>
                  </a:lnTo>
                  <a:lnTo>
                    <a:pt x="125548" y="3754816"/>
                  </a:lnTo>
                  <a:lnTo>
                    <a:pt x="141282" y="3771453"/>
                  </a:lnTo>
                  <a:lnTo>
                    <a:pt x="151569" y="3779922"/>
                  </a:lnTo>
                  <a:lnTo>
                    <a:pt x="162764" y="3789905"/>
                  </a:lnTo>
                  <a:lnTo>
                    <a:pt x="183338" y="3809567"/>
                  </a:lnTo>
                  <a:lnTo>
                    <a:pt x="200584" y="3829531"/>
                  </a:lnTo>
                  <a:lnTo>
                    <a:pt x="214200" y="3849193"/>
                  </a:lnTo>
                  <a:lnTo>
                    <a:pt x="224487" y="3868855"/>
                  </a:lnTo>
                  <a:lnTo>
                    <a:pt x="231748" y="3887912"/>
                  </a:lnTo>
                  <a:lnTo>
                    <a:pt x="236287" y="3906364"/>
                  </a:lnTo>
                  <a:lnTo>
                    <a:pt x="237497" y="3924815"/>
                  </a:lnTo>
                  <a:lnTo>
                    <a:pt x="235682" y="3942662"/>
                  </a:lnTo>
                  <a:lnTo>
                    <a:pt x="231143" y="3959904"/>
                  </a:lnTo>
                  <a:lnTo>
                    <a:pt x="223579" y="3975936"/>
                  </a:lnTo>
                  <a:lnTo>
                    <a:pt x="213897" y="3991666"/>
                  </a:lnTo>
                  <a:lnTo>
                    <a:pt x="201190" y="4006186"/>
                  </a:lnTo>
                  <a:lnTo>
                    <a:pt x="186364" y="4019495"/>
                  </a:lnTo>
                  <a:lnTo>
                    <a:pt x="168815" y="4031897"/>
                  </a:lnTo>
                  <a:lnTo>
                    <a:pt x="149148" y="4042787"/>
                  </a:lnTo>
                  <a:lnTo>
                    <a:pt x="138256" y="4047929"/>
                  </a:lnTo>
                  <a:lnTo>
                    <a:pt x="139769" y="4044904"/>
                  </a:lnTo>
                  <a:lnTo>
                    <a:pt x="147938" y="4022823"/>
                  </a:lnTo>
                  <a:lnTo>
                    <a:pt x="152779" y="4001648"/>
                  </a:lnTo>
                  <a:lnTo>
                    <a:pt x="154292" y="3975936"/>
                  </a:lnTo>
                  <a:lnTo>
                    <a:pt x="150964" y="3947200"/>
                  </a:lnTo>
                  <a:lnTo>
                    <a:pt x="143702" y="3924513"/>
                  </a:lnTo>
                  <a:lnTo>
                    <a:pt x="136138" y="3909086"/>
                  </a:lnTo>
                  <a:lnTo>
                    <a:pt x="126154" y="3893961"/>
                  </a:lnTo>
                  <a:lnTo>
                    <a:pt x="113446" y="3879139"/>
                  </a:lnTo>
                  <a:lnTo>
                    <a:pt x="105579" y="3871577"/>
                  </a:lnTo>
                  <a:lnTo>
                    <a:pt x="72600" y="3842236"/>
                  </a:lnTo>
                  <a:lnTo>
                    <a:pt x="21164" y="3796559"/>
                  </a:lnTo>
                  <a:lnTo>
                    <a:pt x="0" y="3773477"/>
                  </a:lnTo>
                  <a:lnTo>
                    <a:pt x="0" y="2165728"/>
                  </a:lnTo>
                  <a:lnTo>
                    <a:pt x="12389" y="2131046"/>
                  </a:lnTo>
                  <a:lnTo>
                    <a:pt x="32358" y="2064498"/>
                  </a:lnTo>
                  <a:lnTo>
                    <a:pt x="51420" y="1988573"/>
                  </a:lnTo>
                  <a:lnTo>
                    <a:pt x="68666" y="1903271"/>
                  </a:lnTo>
                  <a:lnTo>
                    <a:pt x="75928" y="1857897"/>
                  </a:lnTo>
                  <a:lnTo>
                    <a:pt x="48697" y="1853662"/>
                  </a:lnTo>
                  <a:lnTo>
                    <a:pt x="0" y="1844042"/>
                  </a:lnTo>
                  <a:lnTo>
                    <a:pt x="0" y="1746109"/>
                  </a:lnTo>
                  <a:lnTo>
                    <a:pt x="3918" y="1746883"/>
                  </a:lnTo>
                  <a:lnTo>
                    <a:pt x="64128" y="1753538"/>
                  </a:lnTo>
                  <a:lnTo>
                    <a:pt x="86820" y="1754446"/>
                  </a:lnTo>
                  <a:lnTo>
                    <a:pt x="88333" y="1727221"/>
                  </a:lnTo>
                  <a:lnTo>
                    <a:pt x="90451" y="1671261"/>
                  </a:lnTo>
                  <a:lnTo>
                    <a:pt x="89846" y="1614392"/>
                  </a:lnTo>
                  <a:lnTo>
                    <a:pt x="86820" y="1556012"/>
                  </a:lnTo>
                  <a:lnTo>
                    <a:pt x="80769" y="1496421"/>
                  </a:lnTo>
                  <a:lnTo>
                    <a:pt x="71994" y="1436528"/>
                  </a:lnTo>
                  <a:lnTo>
                    <a:pt x="59287" y="1375727"/>
                  </a:lnTo>
                  <a:lnTo>
                    <a:pt x="43251" y="1314624"/>
                  </a:lnTo>
                  <a:lnTo>
                    <a:pt x="33871" y="1284073"/>
                  </a:lnTo>
                  <a:lnTo>
                    <a:pt x="25097" y="1258966"/>
                  </a:lnTo>
                  <a:lnTo>
                    <a:pt x="6035" y="1209963"/>
                  </a:lnTo>
                  <a:lnTo>
                    <a:pt x="0" y="1196706"/>
                  </a:lnTo>
                  <a:lnTo>
                    <a:pt x="0" y="577675"/>
                  </a:lnTo>
                  <a:lnTo>
                    <a:pt x="10574" y="541761"/>
                  </a:lnTo>
                  <a:lnTo>
                    <a:pt x="50815" y="423789"/>
                  </a:lnTo>
                  <a:lnTo>
                    <a:pt x="82887" y="339395"/>
                  </a:lnTo>
                  <a:lnTo>
                    <a:pt x="91964" y="315195"/>
                  </a:lnTo>
                  <a:lnTo>
                    <a:pt x="106487" y="270124"/>
                  </a:lnTo>
                  <a:lnTo>
                    <a:pt x="116471" y="228986"/>
                  </a:lnTo>
                  <a:lnTo>
                    <a:pt x="122825" y="191779"/>
                  </a:lnTo>
                  <a:lnTo>
                    <a:pt x="126456" y="158808"/>
                  </a:lnTo>
                  <a:lnTo>
                    <a:pt x="126759" y="128861"/>
                  </a:lnTo>
                  <a:lnTo>
                    <a:pt x="125246" y="103149"/>
                  </a:lnTo>
                  <a:lnTo>
                    <a:pt x="121615" y="80160"/>
                  </a:lnTo>
                  <a:lnTo>
                    <a:pt x="113446" y="52029"/>
                  </a:lnTo>
                  <a:lnTo>
                    <a:pt x="100436" y="25107"/>
                  </a:lnTo>
                  <a:lnTo>
                    <a:pt x="82887" y="2118"/>
                  </a:lnTo>
                  <a:close/>
                </a:path>
              </a:pathLst>
            </a:custGeom>
            <a:solidFill>
              <a:schemeClr val="bg2">
                <a:lumMod val="1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64"/>
            </a:p>
          </p:txBody>
        </p:sp>
      </p:grpSp>
      <p:sp>
        <p:nvSpPr>
          <p:cNvPr id="3" name="Tekstvak 2">
            <a:extLst>
              <a:ext uri="{FF2B5EF4-FFF2-40B4-BE49-F238E27FC236}">
                <a16:creationId xmlns:a16="http://schemas.microsoft.com/office/drawing/2014/main" id="{787F3B9D-4280-344C-ADA7-C07B4283C356}"/>
              </a:ext>
            </a:extLst>
          </p:cNvPr>
          <p:cNvSpPr txBox="1"/>
          <p:nvPr/>
        </p:nvSpPr>
        <p:spPr>
          <a:xfrm>
            <a:off x="2376249" y="2332531"/>
            <a:ext cx="1236168" cy="4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NL" sz="857" dirty="0"/>
              <a:t>Hoe stel je vast dat iemand ook bij de organisatie hoort?</a:t>
            </a:r>
          </a:p>
        </p:txBody>
      </p:sp>
      <p:sp>
        <p:nvSpPr>
          <p:cNvPr id="96" name="Tekstvak 95">
            <a:extLst>
              <a:ext uri="{FF2B5EF4-FFF2-40B4-BE49-F238E27FC236}">
                <a16:creationId xmlns:a16="http://schemas.microsoft.com/office/drawing/2014/main" id="{D1C1F261-491D-784E-A2EF-FEBC2A90040D}"/>
              </a:ext>
            </a:extLst>
          </p:cNvPr>
          <p:cNvSpPr txBox="1"/>
          <p:nvPr/>
        </p:nvSpPr>
        <p:spPr>
          <a:xfrm>
            <a:off x="2641844" y="1866198"/>
            <a:ext cx="1236168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NL" sz="857" dirty="0"/>
              <a:t>Is de informatie juist en actueel?</a:t>
            </a:r>
          </a:p>
        </p:txBody>
      </p:sp>
      <p:sp>
        <p:nvSpPr>
          <p:cNvPr id="101" name="Tekstvak 100">
            <a:extLst>
              <a:ext uri="{FF2B5EF4-FFF2-40B4-BE49-F238E27FC236}">
                <a16:creationId xmlns:a16="http://schemas.microsoft.com/office/drawing/2014/main" id="{820907DA-C5C5-9E49-BCA6-9C495C54F107}"/>
              </a:ext>
            </a:extLst>
          </p:cNvPr>
          <p:cNvSpPr txBox="1"/>
          <p:nvPr/>
        </p:nvSpPr>
        <p:spPr>
          <a:xfrm>
            <a:off x="2609131" y="942607"/>
            <a:ext cx="1876004" cy="4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NL" sz="857" dirty="0"/>
              <a:t>Wie geeft het uit en hoe (aan welke randvoorwaarden) moet worden voldaan? </a:t>
            </a:r>
          </a:p>
        </p:txBody>
      </p:sp>
      <p:sp>
        <p:nvSpPr>
          <p:cNvPr id="102" name="Tekstvak 101">
            <a:extLst>
              <a:ext uri="{FF2B5EF4-FFF2-40B4-BE49-F238E27FC236}">
                <a16:creationId xmlns:a16="http://schemas.microsoft.com/office/drawing/2014/main" id="{65A3F9EB-2A82-C84B-8F76-BEBC23F65FCF}"/>
              </a:ext>
            </a:extLst>
          </p:cNvPr>
          <p:cNvSpPr txBox="1"/>
          <p:nvPr/>
        </p:nvSpPr>
        <p:spPr>
          <a:xfrm>
            <a:off x="3829497" y="535637"/>
            <a:ext cx="2175020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NL" sz="857" dirty="0"/>
              <a:t>Hoe weet je zeker dat de uitgegeven informatie niet is misbruikt door een derde? </a:t>
            </a:r>
          </a:p>
        </p:txBody>
      </p:sp>
      <p:sp>
        <p:nvSpPr>
          <p:cNvPr id="103" name="Tekstvak 102">
            <a:extLst>
              <a:ext uri="{FF2B5EF4-FFF2-40B4-BE49-F238E27FC236}">
                <a16:creationId xmlns:a16="http://schemas.microsoft.com/office/drawing/2014/main" id="{F164DCBF-13D2-E843-A537-D40E2806643E}"/>
              </a:ext>
            </a:extLst>
          </p:cNvPr>
          <p:cNvSpPr txBox="1"/>
          <p:nvPr/>
        </p:nvSpPr>
        <p:spPr>
          <a:xfrm>
            <a:off x="5026804" y="890963"/>
            <a:ext cx="1596452" cy="4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NL" sz="857" dirty="0"/>
              <a:t>Wat zijn de mogelijke consequenties als het fout gaat?</a:t>
            </a:r>
          </a:p>
        </p:txBody>
      </p:sp>
      <p:sp>
        <p:nvSpPr>
          <p:cNvPr id="105" name="Tekstvak 104">
            <a:extLst>
              <a:ext uri="{FF2B5EF4-FFF2-40B4-BE49-F238E27FC236}">
                <a16:creationId xmlns:a16="http://schemas.microsoft.com/office/drawing/2014/main" id="{50596CD6-5213-A342-AA5F-DAE9D7288BB1}"/>
              </a:ext>
            </a:extLst>
          </p:cNvPr>
          <p:cNvSpPr txBox="1"/>
          <p:nvPr/>
        </p:nvSpPr>
        <p:spPr>
          <a:xfrm>
            <a:off x="5554127" y="1281932"/>
            <a:ext cx="1236168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NL" sz="857" dirty="0"/>
              <a:t>Welke alternatieve bronnen heb je?</a:t>
            </a:r>
          </a:p>
        </p:txBody>
      </p:sp>
      <p:sp>
        <p:nvSpPr>
          <p:cNvPr id="108" name="Tekstvak 107">
            <a:extLst>
              <a:ext uri="{FF2B5EF4-FFF2-40B4-BE49-F238E27FC236}">
                <a16:creationId xmlns:a16="http://schemas.microsoft.com/office/drawing/2014/main" id="{B599C47A-3A77-F54C-A0A9-24CF9B717002}"/>
              </a:ext>
            </a:extLst>
          </p:cNvPr>
          <p:cNvSpPr txBox="1"/>
          <p:nvPr/>
        </p:nvSpPr>
        <p:spPr>
          <a:xfrm>
            <a:off x="5773152" y="1621411"/>
            <a:ext cx="1298461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NL" sz="857" dirty="0"/>
              <a:t>Hoe vaak wil je dat kunnen vaststellen?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A464B34E-288C-A04A-9743-E772D49FD30E}"/>
              </a:ext>
            </a:extLst>
          </p:cNvPr>
          <p:cNvSpPr txBox="1"/>
          <p:nvPr/>
        </p:nvSpPr>
        <p:spPr>
          <a:xfrm>
            <a:off x="4935141" y="1994780"/>
            <a:ext cx="1298461" cy="4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NL" sz="857" dirty="0"/>
              <a:t>Hoe ga je om met veranderende omstandigheden?</a:t>
            </a:r>
          </a:p>
        </p:txBody>
      </p:sp>
      <p:sp>
        <p:nvSpPr>
          <p:cNvPr id="111" name="Tekstvak 110">
            <a:extLst>
              <a:ext uri="{FF2B5EF4-FFF2-40B4-BE49-F238E27FC236}">
                <a16:creationId xmlns:a16="http://schemas.microsoft.com/office/drawing/2014/main" id="{4A4D401F-73B9-B847-AE43-693993F282F9}"/>
              </a:ext>
            </a:extLst>
          </p:cNvPr>
          <p:cNvSpPr txBox="1"/>
          <p:nvPr/>
        </p:nvSpPr>
        <p:spPr>
          <a:xfrm>
            <a:off x="5740782" y="2413423"/>
            <a:ext cx="1298461" cy="4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NL" sz="857" dirty="0"/>
              <a:t>Hoe ga je om met veranderende technologie?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2CCCC789-97B9-3043-B015-F27FEBA0A913}"/>
              </a:ext>
            </a:extLst>
          </p:cNvPr>
          <p:cNvSpPr txBox="1"/>
          <p:nvPr/>
        </p:nvSpPr>
        <p:spPr>
          <a:xfrm>
            <a:off x="2253959" y="85574"/>
            <a:ext cx="4787066" cy="488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nl-NL" sz="1286" b="1" dirty="0"/>
              <a:t>100 % Vertrouwen in Organisaties </a:t>
            </a:r>
          </a:p>
          <a:p>
            <a:pPr lvl="0" algn="ctr"/>
            <a:r>
              <a:rPr lang="nl-NL" sz="1286" b="1" dirty="0"/>
              <a:t>Klaar voor het volgende </a:t>
            </a:r>
            <a:r>
              <a:rPr lang="nl-NL" sz="1286" b="1" dirty="0" err="1"/>
              <a:t>decenium</a:t>
            </a:r>
            <a:r>
              <a:rPr lang="nl-NL" sz="1286" b="1" dirty="0"/>
              <a:t> (2020+)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A10E62D-65B9-904C-A678-DB32F671962C}"/>
              </a:ext>
            </a:extLst>
          </p:cNvPr>
          <p:cNvSpPr txBox="1"/>
          <p:nvPr/>
        </p:nvSpPr>
        <p:spPr>
          <a:xfrm rot="16200000">
            <a:off x="1768835" y="1513600"/>
            <a:ext cx="967509" cy="356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714" b="1" dirty="0"/>
              <a:t>Waarom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32F1B99E-5FF9-9A49-88DD-817FAEEFD333}"/>
              </a:ext>
            </a:extLst>
          </p:cNvPr>
          <p:cNvSpPr txBox="1"/>
          <p:nvPr/>
        </p:nvSpPr>
        <p:spPr>
          <a:xfrm>
            <a:off x="5987315" y="2102354"/>
            <a:ext cx="940002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NL" sz="857" dirty="0"/>
              <a:t>Hoe herstel je fouten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241486-F344-1244-A151-50256C10D7EF}"/>
              </a:ext>
            </a:extLst>
          </p:cNvPr>
          <p:cNvSpPr/>
          <p:nvPr/>
        </p:nvSpPr>
        <p:spPr>
          <a:xfrm>
            <a:off x="2870139" y="5139518"/>
            <a:ext cx="3767113" cy="240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964" b="1" dirty="0"/>
              <a:t>Van bedrijfsidentiteit naar bedrijfshoedanigheid (functie)</a:t>
            </a:r>
          </a:p>
        </p:txBody>
      </p:sp>
      <p:sp>
        <p:nvSpPr>
          <p:cNvPr id="80" name="Cirkel 79">
            <a:extLst>
              <a:ext uri="{FF2B5EF4-FFF2-40B4-BE49-F238E27FC236}">
                <a16:creationId xmlns:a16="http://schemas.microsoft.com/office/drawing/2014/main" id="{D920174A-37ED-3D49-A871-205B160493F8}"/>
              </a:ext>
            </a:extLst>
          </p:cNvPr>
          <p:cNvSpPr/>
          <p:nvPr/>
        </p:nvSpPr>
        <p:spPr>
          <a:xfrm rot="5400000">
            <a:off x="2501042" y="2950079"/>
            <a:ext cx="4395474" cy="4400082"/>
          </a:xfrm>
          <a:prstGeom prst="pie">
            <a:avLst>
              <a:gd name="adj1" fmla="val 5400000"/>
              <a:gd name="adj2" fmla="val 16219905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0C7FDAB-EA6D-E043-A638-842A29DAB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894" y="3419475"/>
            <a:ext cx="2757196" cy="1698706"/>
          </a:xfrm>
          <a:prstGeom prst="rect">
            <a:avLst/>
          </a:prstGeom>
        </p:spPr>
      </p:pic>
      <p:sp>
        <p:nvSpPr>
          <p:cNvPr id="43" name="Tekstvak 42">
            <a:extLst>
              <a:ext uri="{FF2B5EF4-FFF2-40B4-BE49-F238E27FC236}">
                <a16:creationId xmlns:a16="http://schemas.microsoft.com/office/drawing/2014/main" id="{96AA5304-7CD2-9042-87CF-C8E1C34EBE83}"/>
              </a:ext>
            </a:extLst>
          </p:cNvPr>
          <p:cNvSpPr txBox="1"/>
          <p:nvPr/>
        </p:nvSpPr>
        <p:spPr>
          <a:xfrm rot="16200000">
            <a:off x="1558724" y="5937243"/>
            <a:ext cx="1422505" cy="356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714" b="1" dirty="0"/>
              <a:t>Business case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210A3C2-133C-F440-B424-E023ED69D936}"/>
              </a:ext>
            </a:extLst>
          </p:cNvPr>
          <p:cNvSpPr/>
          <p:nvPr/>
        </p:nvSpPr>
        <p:spPr>
          <a:xfrm>
            <a:off x="2498739" y="5456474"/>
            <a:ext cx="1130051" cy="38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57" dirty="0"/>
              <a:t>Verminderen administratieve last</a:t>
            </a:r>
          </a:p>
        </p:txBody>
      </p:sp>
      <p:sp>
        <p:nvSpPr>
          <p:cNvPr id="45" name="Rechthoek 44">
            <a:extLst>
              <a:ext uri="{FF2B5EF4-FFF2-40B4-BE49-F238E27FC236}">
                <a16:creationId xmlns:a16="http://schemas.microsoft.com/office/drawing/2014/main" id="{AE99069D-8839-C34A-8F90-9F9FB8AC275A}"/>
              </a:ext>
            </a:extLst>
          </p:cNvPr>
          <p:cNvSpPr/>
          <p:nvPr/>
        </p:nvSpPr>
        <p:spPr>
          <a:xfrm>
            <a:off x="2498739" y="5903208"/>
            <a:ext cx="1130051" cy="38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57" dirty="0"/>
              <a:t>Minder fraude</a:t>
            </a:r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id="{596B4990-0FEB-1D47-97AB-C8B2B69182C1}"/>
              </a:ext>
            </a:extLst>
          </p:cNvPr>
          <p:cNvSpPr/>
          <p:nvPr/>
        </p:nvSpPr>
        <p:spPr>
          <a:xfrm>
            <a:off x="3730588" y="5453138"/>
            <a:ext cx="3168233" cy="38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857" dirty="0"/>
              <a:t>Vereenvoudigen administratie en overgaan naar  real time decentrale controles</a:t>
            </a: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456C0978-7A72-C34A-9808-F50D38BDAC21}"/>
              </a:ext>
            </a:extLst>
          </p:cNvPr>
          <p:cNvSpPr/>
          <p:nvPr/>
        </p:nvSpPr>
        <p:spPr>
          <a:xfrm>
            <a:off x="3730588" y="5899871"/>
            <a:ext cx="3168233" cy="38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857" dirty="0"/>
              <a:t>Snel identificeren van potentiele fraudeurs en ‘afwijkende’ digitale informatie</a:t>
            </a: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41E5A3B7-FE17-7343-A3D8-A1C8904B0CD3}"/>
              </a:ext>
            </a:extLst>
          </p:cNvPr>
          <p:cNvSpPr txBox="1"/>
          <p:nvPr/>
        </p:nvSpPr>
        <p:spPr>
          <a:xfrm rot="16200000">
            <a:off x="1970810" y="3465939"/>
            <a:ext cx="559384" cy="356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714" b="1" dirty="0"/>
              <a:t>Wat</a:t>
            </a:r>
          </a:p>
        </p:txBody>
      </p:sp>
      <p:sp>
        <p:nvSpPr>
          <p:cNvPr id="71" name="Rechthoek 70">
            <a:extLst>
              <a:ext uri="{FF2B5EF4-FFF2-40B4-BE49-F238E27FC236}">
                <a16:creationId xmlns:a16="http://schemas.microsoft.com/office/drawing/2014/main" id="{A61BF2B2-FE47-E947-91AB-0CF0C84B4B39}"/>
              </a:ext>
            </a:extLst>
          </p:cNvPr>
          <p:cNvSpPr/>
          <p:nvPr/>
        </p:nvSpPr>
        <p:spPr>
          <a:xfrm>
            <a:off x="2498739" y="6364029"/>
            <a:ext cx="1130051" cy="38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57" dirty="0"/>
              <a:t>Digitale </a:t>
            </a:r>
            <a:r>
              <a:rPr lang="nl-NL" sz="857" dirty="0" err="1"/>
              <a:t>enabler</a:t>
            </a:r>
            <a:r>
              <a:rPr lang="nl-NL" sz="857" dirty="0"/>
              <a:t> (</a:t>
            </a:r>
            <a:r>
              <a:rPr lang="nl-NL" sz="857" dirty="0" err="1"/>
              <a:t>permamente</a:t>
            </a:r>
            <a:r>
              <a:rPr lang="nl-NL" sz="857" dirty="0"/>
              <a:t> change)</a:t>
            </a:r>
          </a:p>
        </p:txBody>
      </p:sp>
      <p:sp>
        <p:nvSpPr>
          <p:cNvPr id="72" name="Rechthoek 71">
            <a:extLst>
              <a:ext uri="{FF2B5EF4-FFF2-40B4-BE49-F238E27FC236}">
                <a16:creationId xmlns:a16="http://schemas.microsoft.com/office/drawing/2014/main" id="{995466CB-F58F-DD4E-84B3-424F1598D3F3}"/>
              </a:ext>
            </a:extLst>
          </p:cNvPr>
          <p:cNvSpPr/>
          <p:nvPr/>
        </p:nvSpPr>
        <p:spPr>
          <a:xfrm>
            <a:off x="3730588" y="6360692"/>
            <a:ext cx="3168233" cy="38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857" dirty="0"/>
              <a:t>Mogelijk maken dat bedrijven en organisaties digitaal met verschillende hoedanigheden kunnen kunnen acteren (dynamisch)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A1EC7785-78DE-CE4A-A7FC-CBD490B836AB}"/>
              </a:ext>
            </a:extLst>
          </p:cNvPr>
          <p:cNvSpPr/>
          <p:nvPr/>
        </p:nvSpPr>
        <p:spPr>
          <a:xfrm>
            <a:off x="3828984" y="3252118"/>
            <a:ext cx="747320" cy="240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964" b="1" dirty="0"/>
              <a:t>Dynamisch</a:t>
            </a:r>
            <a:endParaRPr lang="nl-NL" sz="964" dirty="0"/>
          </a:p>
        </p:txBody>
      </p:sp>
      <p:sp>
        <p:nvSpPr>
          <p:cNvPr id="87" name="Rechthoek 86">
            <a:extLst>
              <a:ext uri="{FF2B5EF4-FFF2-40B4-BE49-F238E27FC236}">
                <a16:creationId xmlns:a16="http://schemas.microsoft.com/office/drawing/2014/main" id="{15DD84DA-E135-BF43-AA1F-C183387563F8}"/>
              </a:ext>
            </a:extLst>
          </p:cNvPr>
          <p:cNvSpPr/>
          <p:nvPr/>
        </p:nvSpPr>
        <p:spPr>
          <a:xfrm>
            <a:off x="4772820" y="3254497"/>
            <a:ext cx="793807" cy="240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964" b="1" dirty="0"/>
              <a:t>Aanpasbaar</a:t>
            </a:r>
            <a:endParaRPr lang="nl-NL" sz="964" dirty="0"/>
          </a:p>
        </p:txBody>
      </p:sp>
      <p:sp>
        <p:nvSpPr>
          <p:cNvPr id="89" name="Rechthoek 88">
            <a:extLst>
              <a:ext uri="{FF2B5EF4-FFF2-40B4-BE49-F238E27FC236}">
                <a16:creationId xmlns:a16="http://schemas.microsoft.com/office/drawing/2014/main" id="{8AC7C2DF-F5B7-3040-A092-7821C6C5FBA6}"/>
              </a:ext>
            </a:extLst>
          </p:cNvPr>
          <p:cNvSpPr/>
          <p:nvPr/>
        </p:nvSpPr>
        <p:spPr>
          <a:xfrm rot="2788768">
            <a:off x="5256338" y="3594478"/>
            <a:ext cx="1266693" cy="389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964" b="1" dirty="0"/>
              <a:t>Voegt attributen toe </a:t>
            </a:r>
          </a:p>
          <a:p>
            <a:pPr algn="ctr"/>
            <a:r>
              <a:rPr lang="nl-NL" sz="964" b="1" dirty="0"/>
              <a:t> aan het vraagstuk</a:t>
            </a:r>
            <a:endParaRPr lang="nl-NL" sz="964" dirty="0"/>
          </a:p>
        </p:txBody>
      </p:sp>
      <p:sp>
        <p:nvSpPr>
          <p:cNvPr id="90" name="Rechthoek 89">
            <a:extLst>
              <a:ext uri="{FF2B5EF4-FFF2-40B4-BE49-F238E27FC236}">
                <a16:creationId xmlns:a16="http://schemas.microsoft.com/office/drawing/2014/main" id="{F3C9DD0A-83DC-0E4D-9D0E-136035CF957C}"/>
              </a:ext>
            </a:extLst>
          </p:cNvPr>
          <p:cNvSpPr/>
          <p:nvPr/>
        </p:nvSpPr>
        <p:spPr>
          <a:xfrm>
            <a:off x="4114588" y="3036659"/>
            <a:ext cx="1104790" cy="240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964" b="1" dirty="0"/>
              <a:t>Altijd beschikbaar</a:t>
            </a:r>
            <a:endParaRPr lang="nl-NL" sz="964" dirty="0"/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163C38DE-2767-EC44-8D9E-62673B80BDCC}"/>
              </a:ext>
            </a:extLst>
          </p:cNvPr>
          <p:cNvSpPr/>
          <p:nvPr/>
        </p:nvSpPr>
        <p:spPr>
          <a:xfrm rot="18476591">
            <a:off x="2736637" y="3526849"/>
            <a:ext cx="1276311" cy="537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964" b="1" dirty="0"/>
              <a:t>Modulair</a:t>
            </a:r>
          </a:p>
          <a:p>
            <a:pPr algn="ctr"/>
            <a:r>
              <a:rPr lang="nl-NL" sz="964" dirty="0"/>
              <a:t>Snel nieuwe </a:t>
            </a:r>
            <a:r>
              <a:rPr lang="nl-NL" sz="964" dirty="0" err="1"/>
              <a:t>ttributen</a:t>
            </a:r>
            <a:endParaRPr lang="nl-NL" sz="964" dirty="0"/>
          </a:p>
          <a:p>
            <a:pPr algn="ctr"/>
            <a:r>
              <a:rPr lang="nl-NL" sz="964" dirty="0"/>
              <a:t>kunnen toevoegen</a:t>
            </a:r>
          </a:p>
        </p:txBody>
      </p:sp>
      <p:sp>
        <p:nvSpPr>
          <p:cNvPr id="92" name="Rechthoek 91">
            <a:extLst>
              <a:ext uri="{FF2B5EF4-FFF2-40B4-BE49-F238E27FC236}">
                <a16:creationId xmlns:a16="http://schemas.microsoft.com/office/drawing/2014/main" id="{96B09438-4B60-3542-B6AD-D7F5D3708223}"/>
              </a:ext>
            </a:extLst>
          </p:cNvPr>
          <p:cNvSpPr/>
          <p:nvPr/>
        </p:nvSpPr>
        <p:spPr>
          <a:xfrm rot="16819987">
            <a:off x="2379899" y="4468861"/>
            <a:ext cx="833883" cy="537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964" b="1" dirty="0"/>
              <a:t>LOA 4</a:t>
            </a:r>
          </a:p>
          <a:p>
            <a:pPr algn="ctr"/>
            <a:r>
              <a:rPr lang="nl-NL" sz="964" dirty="0"/>
              <a:t>Altijd</a:t>
            </a:r>
          </a:p>
          <a:p>
            <a:pPr algn="ctr"/>
            <a:r>
              <a:rPr lang="nl-NL" sz="964" dirty="0"/>
              <a:t>verifieerbaar</a:t>
            </a:r>
          </a:p>
        </p:txBody>
      </p:sp>
      <p:sp>
        <p:nvSpPr>
          <p:cNvPr id="93" name="Rechthoek 92">
            <a:extLst>
              <a:ext uri="{FF2B5EF4-FFF2-40B4-BE49-F238E27FC236}">
                <a16:creationId xmlns:a16="http://schemas.microsoft.com/office/drawing/2014/main" id="{79A2BE48-8793-7E49-B2F2-1E6F6726CEDD}"/>
              </a:ext>
            </a:extLst>
          </p:cNvPr>
          <p:cNvSpPr/>
          <p:nvPr/>
        </p:nvSpPr>
        <p:spPr>
          <a:xfrm rot="5197833">
            <a:off x="5759056" y="4363747"/>
            <a:ext cx="1078647" cy="685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964" b="1" dirty="0"/>
              <a:t>Informatie</a:t>
            </a:r>
          </a:p>
          <a:p>
            <a:pPr algn="ctr"/>
            <a:r>
              <a:rPr lang="nl-NL" sz="964" dirty="0"/>
              <a:t>Uit niet gestructureerde bron</a:t>
            </a:r>
          </a:p>
        </p:txBody>
      </p:sp>
    </p:spTree>
    <p:extLst>
      <p:ext uri="{BB962C8B-B14F-4D97-AF65-F5344CB8AC3E}">
        <p14:creationId xmlns:p14="http://schemas.microsoft.com/office/powerpoint/2010/main" val="1986112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07704" y="2564904"/>
            <a:ext cx="5256584" cy="1362075"/>
          </a:xfrm>
        </p:spPr>
        <p:txBody>
          <a:bodyPr>
            <a:normAutofit/>
          </a:bodyPr>
          <a:lstStyle/>
          <a:p>
            <a:pPr algn="ctr"/>
            <a:r>
              <a:rPr lang="nl-NL" dirty="0" err="1" smtClean="0"/>
              <a:t>Who</a:t>
            </a:r>
            <a:r>
              <a:rPr lang="nl-NL" dirty="0" smtClean="0"/>
              <a:t> </a:t>
            </a:r>
            <a:r>
              <a:rPr lang="nl-NL" dirty="0" err="1" smtClean="0"/>
              <a:t>cares</a:t>
            </a:r>
            <a:r>
              <a:rPr lang="nl-NL" dirty="0" smtClean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9263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title"/>
          </p:nvPr>
        </p:nvSpPr>
        <p:spPr>
          <a:xfrm>
            <a:off x="669727" y="160735"/>
            <a:ext cx="7804547" cy="953877"/>
          </a:xfrm>
          <a:prstGeom prst="rect">
            <a:avLst/>
          </a:prstGeom>
        </p:spPr>
        <p:txBody>
          <a:bodyPr/>
          <a:lstStyle/>
          <a:p>
            <a:r>
              <a:rPr dirty="0" err="1" smtClean="0"/>
              <a:t>Strategi</a:t>
            </a:r>
            <a:r>
              <a:rPr lang="nl-NL" dirty="0"/>
              <a:t>s</a:t>
            </a:r>
            <a:r>
              <a:rPr dirty="0" smtClean="0"/>
              <a:t>c</a:t>
            </a:r>
            <a:r>
              <a:rPr lang="nl-NL" dirty="0" smtClean="0"/>
              <a:t>he</a:t>
            </a:r>
            <a:r>
              <a:rPr dirty="0" smtClean="0"/>
              <a:t> </a:t>
            </a:r>
            <a:r>
              <a:rPr dirty="0"/>
              <a:t>Drivers</a:t>
            </a:r>
          </a:p>
        </p:txBody>
      </p:sp>
      <p:sp>
        <p:nvSpPr>
          <p:cNvPr id="273" name="Shape 273" descr="Straight Connector 7"/>
          <p:cNvSpPr/>
          <p:nvPr/>
        </p:nvSpPr>
        <p:spPr>
          <a:xfrm flipH="1">
            <a:off x="4591970" y="1203750"/>
            <a:ext cx="1" cy="4608513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45719" tIns="45719" rIns="45719" bIns="45719"/>
          <a:lstStyle/>
          <a:p>
            <a:pPr defTabSz="914367">
              <a:defRPr b="0"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  <p:sp>
        <p:nvSpPr>
          <p:cNvPr id="274" name="Shape 274" descr="Straight Connector 8"/>
          <p:cNvSpPr/>
          <p:nvPr/>
        </p:nvSpPr>
        <p:spPr>
          <a:xfrm flipH="1" flipV="1">
            <a:off x="1495626" y="3652023"/>
            <a:ext cx="6295579" cy="1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45719" tIns="45719" rIns="45719" bIns="45719"/>
          <a:lstStyle/>
          <a:p>
            <a:pPr defTabSz="914367">
              <a:defRPr b="0"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  <p:sp>
        <p:nvSpPr>
          <p:cNvPr id="275" name="Shape 275" descr="TextBox 11"/>
          <p:cNvSpPr/>
          <p:nvPr/>
        </p:nvSpPr>
        <p:spPr>
          <a:xfrm>
            <a:off x="1351610" y="1114103"/>
            <a:ext cx="2736305" cy="287128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>
            <a:lvl1pPr defTabSz="1300480">
              <a:defRPr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nl-NL" sz="1266" dirty="0" smtClean="0"/>
              <a:t>Overheden </a:t>
            </a:r>
            <a:r>
              <a:rPr sz="1266" dirty="0" smtClean="0"/>
              <a:t>-  </a:t>
            </a:r>
            <a:r>
              <a:rPr lang="nl-NL" sz="1266" dirty="0" smtClean="0"/>
              <a:t>Juridisch</a:t>
            </a:r>
            <a:endParaRPr sz="1266" dirty="0"/>
          </a:p>
        </p:txBody>
      </p:sp>
      <p:sp>
        <p:nvSpPr>
          <p:cNvPr id="276" name="Shape 276" descr="TextBox 12"/>
          <p:cNvSpPr/>
          <p:nvPr/>
        </p:nvSpPr>
        <p:spPr>
          <a:xfrm>
            <a:off x="1351610" y="5929347"/>
            <a:ext cx="2736305" cy="287128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>
            <a:lvl1pPr defTabSz="1300480">
              <a:defRPr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nl-NL" sz="1266" dirty="0" smtClean="0"/>
              <a:t>Commerciële ontwikkelingen</a:t>
            </a:r>
            <a:endParaRPr sz="1266" dirty="0"/>
          </a:p>
        </p:txBody>
      </p:sp>
      <p:sp>
        <p:nvSpPr>
          <p:cNvPr id="277" name="Shape 277" descr="TextBox 13"/>
          <p:cNvSpPr/>
          <p:nvPr/>
        </p:nvSpPr>
        <p:spPr>
          <a:xfrm>
            <a:off x="5304410" y="5929347"/>
            <a:ext cx="2736304" cy="287128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>
            <a:lvl1pPr defTabSz="1300480">
              <a:defRPr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66" dirty="0" smtClean="0"/>
              <a:t>Sector</a:t>
            </a:r>
            <a:r>
              <a:rPr lang="nl-NL" sz="1266" dirty="0" smtClean="0"/>
              <a:t>-belangen</a:t>
            </a:r>
            <a:endParaRPr sz="1266" dirty="0"/>
          </a:p>
        </p:txBody>
      </p:sp>
      <p:sp>
        <p:nvSpPr>
          <p:cNvPr id="278" name="Shape 278" descr="TextBox 14"/>
          <p:cNvSpPr/>
          <p:nvPr/>
        </p:nvSpPr>
        <p:spPr>
          <a:xfrm>
            <a:off x="5312050" y="1114103"/>
            <a:ext cx="2736304" cy="287128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>
            <a:lvl1pPr defTabSz="1300480">
              <a:defRPr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66" dirty="0" err="1" smtClean="0"/>
              <a:t>Technologi</a:t>
            </a:r>
            <a:r>
              <a:rPr lang="nl-NL" sz="1266" dirty="0" err="1" smtClean="0"/>
              <a:t>sche</a:t>
            </a:r>
            <a:r>
              <a:rPr lang="nl-NL" sz="1266" dirty="0" smtClean="0"/>
              <a:t> ontwikkelingen</a:t>
            </a:r>
            <a:endParaRPr sz="1266" dirty="0"/>
          </a:p>
        </p:txBody>
      </p:sp>
      <p:sp>
        <p:nvSpPr>
          <p:cNvPr id="279" name="Shape 279" descr="TextBox 15"/>
          <p:cNvSpPr/>
          <p:nvPr/>
        </p:nvSpPr>
        <p:spPr>
          <a:xfrm>
            <a:off x="1351610" y="1707806"/>
            <a:ext cx="2736305" cy="1758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 dirty="0" err="1"/>
              <a:t>eIDAS</a:t>
            </a:r>
            <a:endParaRPr sz="1547" dirty="0"/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 dirty="0"/>
              <a:t>NISD</a:t>
            </a:r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 dirty="0"/>
              <a:t>EU GDPR</a:t>
            </a:r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 dirty="0"/>
              <a:t>AML4</a:t>
            </a:r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 dirty="0"/>
              <a:t>PSD2</a:t>
            </a:r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 dirty="0"/>
              <a:t>US + regulations</a:t>
            </a:r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 dirty="0"/>
              <a:t>UK Customs Bill</a:t>
            </a:r>
          </a:p>
        </p:txBody>
      </p:sp>
      <p:sp>
        <p:nvSpPr>
          <p:cNvPr id="280" name="Shape 280" descr="TextBox 16"/>
          <p:cNvSpPr/>
          <p:nvPr/>
        </p:nvSpPr>
        <p:spPr>
          <a:xfrm>
            <a:off x="5312050" y="1707806"/>
            <a:ext cx="3168353" cy="1758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/>
              <a:t>Trusted smartphones (TEE+)</a:t>
            </a:r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/>
              <a:t>IoT &amp; mobile</a:t>
            </a:r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/>
              <a:t>Block chains</a:t>
            </a:r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/>
              <a:t>Cryptocurrencies</a:t>
            </a:r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/>
              <a:t>Federated ID management</a:t>
            </a:r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/>
              <a:t>Privacy enhancing tech</a:t>
            </a:r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/>
              <a:t>Predictive data analytics</a:t>
            </a:r>
          </a:p>
        </p:txBody>
      </p:sp>
      <p:sp>
        <p:nvSpPr>
          <p:cNvPr id="281" name="Shape 281" descr="TextBox 17"/>
          <p:cNvSpPr/>
          <p:nvPr/>
        </p:nvSpPr>
        <p:spPr>
          <a:xfrm>
            <a:off x="1331639" y="3806979"/>
            <a:ext cx="3242347" cy="1758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 dirty="0" err="1" smtClean="0"/>
              <a:t>Collaborati</a:t>
            </a:r>
            <a:r>
              <a:rPr lang="nl-NL" sz="1547" dirty="0" err="1" smtClean="0"/>
              <a:t>ef</a:t>
            </a:r>
            <a:r>
              <a:rPr sz="1547" dirty="0" smtClean="0"/>
              <a:t> </a:t>
            </a:r>
            <a:r>
              <a:rPr sz="1547" dirty="0" err="1" smtClean="0"/>
              <a:t>ris</a:t>
            </a:r>
            <a:r>
              <a:rPr lang="nl-NL" sz="1547" dirty="0" err="1" smtClean="0"/>
              <a:t>ico</a:t>
            </a:r>
            <a:r>
              <a:rPr sz="1547" dirty="0" smtClean="0"/>
              <a:t> </a:t>
            </a:r>
            <a:r>
              <a:rPr sz="1547" dirty="0"/>
              <a:t>management</a:t>
            </a:r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 dirty="0" smtClean="0"/>
              <a:t>Consume</a:t>
            </a:r>
            <a:r>
              <a:rPr lang="nl-NL" sz="1547" dirty="0" err="1" smtClean="0"/>
              <a:t>nt</a:t>
            </a:r>
            <a:r>
              <a:rPr sz="1547" dirty="0" smtClean="0"/>
              <a:t> </a:t>
            </a:r>
            <a:r>
              <a:rPr sz="1547" dirty="0" err="1" smtClean="0"/>
              <a:t>centr</a:t>
            </a:r>
            <a:r>
              <a:rPr lang="nl-NL" sz="1547" dirty="0" smtClean="0"/>
              <a:t>aal</a:t>
            </a:r>
            <a:endParaRPr sz="1547" dirty="0"/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 dirty="0" err="1"/>
              <a:t>Omnichannel</a:t>
            </a:r>
            <a:endParaRPr sz="1547" dirty="0"/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 dirty="0" err="1" smtClean="0"/>
              <a:t>Intenti</a:t>
            </a:r>
            <a:r>
              <a:rPr lang="nl-NL" sz="1547" dirty="0" smtClean="0"/>
              <a:t>e</a:t>
            </a:r>
            <a:r>
              <a:rPr sz="1547" dirty="0" smtClean="0"/>
              <a:t> </a:t>
            </a:r>
            <a:r>
              <a:rPr sz="1547" dirty="0" err="1" smtClean="0"/>
              <a:t>econom</a:t>
            </a:r>
            <a:r>
              <a:rPr lang="nl-NL" sz="1547" dirty="0" smtClean="0"/>
              <a:t>ie</a:t>
            </a:r>
            <a:endParaRPr sz="1547" dirty="0"/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 dirty="0"/>
              <a:t>Data </a:t>
            </a:r>
            <a:r>
              <a:rPr sz="1547" dirty="0" err="1"/>
              <a:t>monetisation</a:t>
            </a:r>
            <a:endParaRPr sz="1547" dirty="0"/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 dirty="0"/>
              <a:t>Trustworthiness</a:t>
            </a:r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 dirty="0"/>
              <a:t>Compliance </a:t>
            </a:r>
            <a:r>
              <a:rPr lang="nl-NL" sz="1547" dirty="0" smtClean="0"/>
              <a:t>kosten</a:t>
            </a:r>
            <a:endParaRPr sz="1547" dirty="0"/>
          </a:p>
        </p:txBody>
      </p:sp>
      <p:sp>
        <p:nvSpPr>
          <p:cNvPr id="282" name="Shape 282" descr="TextBox 18"/>
          <p:cNvSpPr/>
          <p:nvPr/>
        </p:nvSpPr>
        <p:spPr>
          <a:xfrm>
            <a:off x="5292081" y="3804528"/>
            <a:ext cx="3242346" cy="1996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 dirty="0"/>
              <a:t>Banks</a:t>
            </a:r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 dirty="0"/>
              <a:t>Cyber </a:t>
            </a:r>
            <a:r>
              <a:rPr lang="nl-NL" sz="1547" dirty="0" smtClean="0"/>
              <a:t>Verzekeringen</a:t>
            </a:r>
            <a:endParaRPr sz="1547" dirty="0"/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 dirty="0"/>
              <a:t>Aerospace &amp; aviation</a:t>
            </a:r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 dirty="0" err="1" smtClean="0"/>
              <a:t>Mariti</a:t>
            </a:r>
            <a:r>
              <a:rPr lang="nl-NL" sz="1547" dirty="0" smtClean="0"/>
              <a:t>e</a:t>
            </a:r>
            <a:r>
              <a:rPr sz="1547" dirty="0" smtClean="0"/>
              <a:t>m </a:t>
            </a:r>
            <a:r>
              <a:rPr sz="1547" dirty="0"/>
              <a:t>– cyber security</a:t>
            </a:r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lang="nl-NL" sz="1547" dirty="0" smtClean="0"/>
              <a:t>Voedsel</a:t>
            </a:r>
            <a:r>
              <a:rPr sz="1547" dirty="0" smtClean="0"/>
              <a:t>fraud</a:t>
            </a:r>
            <a:r>
              <a:rPr lang="nl-NL" sz="1547" dirty="0" smtClean="0"/>
              <a:t>e</a:t>
            </a:r>
            <a:endParaRPr sz="1547" dirty="0"/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 dirty="0"/>
              <a:t>Pharma</a:t>
            </a:r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 dirty="0" err="1" smtClean="0"/>
              <a:t>Energ</a:t>
            </a:r>
            <a:r>
              <a:rPr lang="nl-NL" sz="1547" dirty="0" smtClean="0"/>
              <a:t>ie</a:t>
            </a:r>
            <a:r>
              <a:rPr sz="1547" dirty="0" smtClean="0"/>
              <a:t> </a:t>
            </a:r>
            <a:r>
              <a:rPr sz="1547" dirty="0"/>
              <a:t>– smart meters</a:t>
            </a:r>
          </a:p>
          <a:p>
            <a:pPr marL="276252" indent="-276252" defTabSz="914367">
              <a:buSzPct val="100000"/>
              <a:buFont typeface="Arial"/>
              <a:buChar char="•"/>
              <a:defRPr sz="2200" b="0">
                <a:latin typeface="Arial"/>
                <a:ea typeface="Arial"/>
                <a:cs typeface="Arial"/>
                <a:sym typeface="Arial"/>
              </a:defRPr>
            </a:pPr>
            <a:r>
              <a:rPr sz="1547" dirty="0" err="1" smtClean="0"/>
              <a:t>Defen</a:t>
            </a:r>
            <a:r>
              <a:rPr lang="nl-NL" sz="1547" dirty="0" err="1" smtClean="0"/>
              <a:t>sie</a:t>
            </a:r>
            <a:r>
              <a:rPr sz="1547" dirty="0" smtClean="0"/>
              <a:t> </a:t>
            </a:r>
            <a:r>
              <a:rPr sz="1547" dirty="0"/>
              <a:t>– cyber security</a:t>
            </a:r>
          </a:p>
        </p:txBody>
      </p:sp>
    </p:spTree>
    <p:extLst>
      <p:ext uri="{BB962C8B-B14F-4D97-AF65-F5344CB8AC3E}">
        <p14:creationId xmlns:p14="http://schemas.microsoft.com/office/powerpoint/2010/main" val="3992845425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ECA7574-695E-4A4B-99F7-C2B12FAB5B8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6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Beschrijving is gegenereerd met zeer hoge betrouwbaarheid">
            <a:extLst>
              <a:ext uri="{FF2B5EF4-FFF2-40B4-BE49-F238E27FC236}">
                <a16:creationId xmlns:a16="http://schemas.microsoft.com/office/drawing/2014/main" id="{28C2F967-CC33-41EC-A70F-B5A3A6849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3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33"/>
    </a:dk1>
    <a:lt1>
      <a:srgbClr val="FFFFFF"/>
    </a:lt1>
    <a:dk2>
      <a:srgbClr val="00436E"/>
    </a:dk2>
    <a:lt2>
      <a:srgbClr val="FE9900"/>
    </a:lt2>
    <a:accent1>
      <a:srgbClr val="66CCFF"/>
    </a:accent1>
    <a:accent2>
      <a:srgbClr val="FF9900"/>
    </a:accent2>
    <a:accent3>
      <a:srgbClr val="AAB0BA"/>
    </a:accent3>
    <a:accent4>
      <a:srgbClr val="DADADA"/>
    </a:accent4>
    <a:accent5>
      <a:srgbClr val="B8E2FF"/>
    </a:accent5>
    <a:accent6>
      <a:srgbClr val="E78A00"/>
    </a:accent6>
    <a:hlink>
      <a:srgbClr val="99CC66"/>
    </a:hlink>
    <a:folHlink>
      <a:srgbClr val="9AA3A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970</Words>
  <Application>Microsoft Office PowerPoint</Application>
  <PresentationFormat>Diavoorstelling (4:3)</PresentationFormat>
  <Paragraphs>326</Paragraphs>
  <Slides>30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42" baseType="lpstr">
      <vt:lpstr>ＭＳ Ｐゴシック</vt:lpstr>
      <vt:lpstr>ＭＳ Ｐゴシック</vt:lpstr>
      <vt:lpstr>Arial</vt:lpstr>
      <vt:lpstr>Calibri</vt:lpstr>
      <vt:lpstr>Gill Sans</vt:lpstr>
      <vt:lpstr>Meiryo UI</vt:lpstr>
      <vt:lpstr>Palatino Linotype</vt:lpstr>
      <vt:lpstr>Segoe UI Light</vt:lpstr>
      <vt:lpstr>Times New Roman</vt:lpstr>
      <vt:lpstr>Verdana</vt:lpstr>
      <vt:lpstr>ヒラギノ角ゴ ProN W3</vt:lpstr>
      <vt:lpstr>Office-thema</vt:lpstr>
      <vt:lpstr>PowerPoint-presentatie</vt:lpstr>
      <vt:lpstr>Wat is het probleem?</vt:lpstr>
      <vt:lpstr>PowerPoint-presentatie</vt:lpstr>
      <vt:lpstr>Veronimiteit</vt:lpstr>
      <vt:lpstr>PowerPoint-presentatie</vt:lpstr>
      <vt:lpstr>Who cares?</vt:lpstr>
      <vt:lpstr>Strategische Drivers</vt:lpstr>
      <vt:lpstr>PowerPoint-presentatie</vt:lpstr>
      <vt:lpstr>PowerPoint-presentatie</vt:lpstr>
      <vt:lpstr>PowerPoint-presentatie</vt:lpstr>
      <vt:lpstr>Wat is de oplossing?</vt:lpstr>
      <vt:lpstr>PowerPoint-presentatie</vt:lpstr>
      <vt:lpstr>Veronimiteit schept Vertrouwen</vt:lpstr>
      <vt:lpstr>PowerPoint-presentatie</vt:lpstr>
      <vt:lpstr>PowerPoint-presentatie</vt:lpstr>
      <vt:lpstr>PowerPoint-presentatie</vt:lpstr>
      <vt:lpstr>Procesketen:  Processen-activiteiten-transacties-data en blockchain</vt:lpstr>
      <vt:lpstr>PowerPoint-presentatie</vt:lpstr>
      <vt:lpstr>Publieke Organisatie Identificatie (LEI)</vt:lpstr>
      <vt:lpstr>Private Sector Organisatie (LEI)</vt:lpstr>
      <vt:lpstr>Gecontroleerd vrijgeven van Informatie</vt:lpstr>
      <vt:lpstr>PowerPoint-presentatie</vt:lpstr>
      <vt:lpstr>Hoe komen we daar?</vt:lpstr>
      <vt:lpstr>Een hoop huiswerk!</vt:lpstr>
      <vt:lpstr>Contouren van een mogelijke aanpak</vt:lpstr>
      <vt:lpstr>De Praktijk: begin simpel</vt:lpstr>
      <vt:lpstr>De toepassing is bepalend</vt:lpstr>
      <vt:lpstr>Maak kaders en richtlijnen</vt:lpstr>
      <vt:lpstr>Voorbeeld NL-UK Community Samenwerking</vt:lpstr>
      <vt:lpstr>PowerPoint-presentatie</vt:lpstr>
    </vt:vector>
  </TitlesOfParts>
  <Company>Rijksoverheid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HoekV</dc:creator>
  <cp:lastModifiedBy>Hoek, Vincent</cp:lastModifiedBy>
  <cp:revision>209</cp:revision>
  <dcterms:created xsi:type="dcterms:W3CDTF">2016-11-14T08:50:25Z</dcterms:created>
  <dcterms:modified xsi:type="dcterms:W3CDTF">2019-10-02T11:59:23Z</dcterms:modified>
</cp:coreProperties>
</file>